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D_9841C9D.xml" ContentType="application/vnd.ms-powerpoint.comments+xml"/>
  <Override PartName="/ppt/comments/modernComment_105_F13EA40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8" r:id="rId8"/>
    <p:sldId id="269" r:id="rId9"/>
    <p:sldId id="278" r:id="rId10"/>
    <p:sldId id="270" r:id="rId11"/>
    <p:sldId id="272" r:id="rId12"/>
    <p:sldId id="273" r:id="rId13"/>
    <p:sldId id="274" r:id="rId14"/>
    <p:sldId id="275" r:id="rId15"/>
    <p:sldId id="276" r:id="rId16"/>
    <p:sldId id="277" r:id="rId17"/>
    <p:sldId id="259" r:id="rId18"/>
    <p:sldId id="260" r:id="rId19"/>
    <p:sldId id="279" r:id="rId20"/>
    <p:sldId id="261" r:id="rId21"/>
    <p:sldId id="266" r:id="rId22"/>
    <p:sldId id="284" r:id="rId23"/>
    <p:sldId id="285" r:id="rId24"/>
    <p:sldId id="293" r:id="rId25"/>
    <p:sldId id="281" r:id="rId26"/>
    <p:sldId id="287" r:id="rId27"/>
    <p:sldId id="286" r:id="rId28"/>
    <p:sldId id="288" r:id="rId29"/>
    <p:sldId id="289" r:id="rId30"/>
    <p:sldId id="290" r:id="rId31"/>
    <p:sldId id="292" r:id="rId32"/>
    <p:sldId id="262" r:id="rId33"/>
    <p:sldId id="294"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5096C0-5008-CEAB-FAE3-807BC13DAF68}" name="Erin GODECKE" initials="EG" userId="S::e.godecke@ecu.edu.au::bafb0a38-795a-4825-af07-7470533b34aa" providerId="AD"/>
  <p188:author id="{8DADD5CF-9F75-344A-94EA-D5C32E1A2705}" name="Dominique Cadilhac" initials="DC" userId="S::Dominique.Cadilhac@monash.edu::95c42a9b-8eec-4950-b577-6de4564edd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GODECKE" userId="bafb0a38-795a-4825-af07-7470533b34aa" providerId="ADAL" clId="{1A7C8B33-0764-4460-B996-194B6A03FE98}"/>
    <pc:docChg chg="custSel addSld modSld">
      <pc:chgData name="Erin GODECKE" userId="bafb0a38-795a-4825-af07-7470533b34aa" providerId="ADAL" clId="{1A7C8B33-0764-4460-B996-194B6A03FE98}" dt="2024-02-16T04:21:01.422" v="495" actId="1076"/>
      <pc:docMkLst>
        <pc:docMk/>
      </pc:docMkLst>
      <pc:sldChg chg="modSp mod">
        <pc:chgData name="Erin GODECKE" userId="bafb0a38-795a-4825-af07-7470533b34aa" providerId="ADAL" clId="{1A7C8B33-0764-4460-B996-194B6A03FE98}" dt="2024-02-16T04:11:41.249" v="19" actId="20577"/>
        <pc:sldMkLst>
          <pc:docMk/>
          <pc:sldMk cId="0" sldId="293"/>
        </pc:sldMkLst>
        <pc:graphicFrameChg chg="modGraphic">
          <ac:chgData name="Erin GODECKE" userId="bafb0a38-795a-4825-af07-7470533b34aa" providerId="ADAL" clId="{1A7C8B33-0764-4460-B996-194B6A03FE98}" dt="2024-02-16T04:11:41.249" v="19" actId="20577"/>
          <ac:graphicFrameMkLst>
            <pc:docMk/>
            <pc:sldMk cId="0" sldId="293"/>
            <ac:graphicFrameMk id="8" creationId="{2A145EFB-202C-4A79-A22B-3053730711DC}"/>
          </ac:graphicFrameMkLst>
        </pc:graphicFrameChg>
      </pc:sldChg>
      <pc:sldChg chg="modSp new mod">
        <pc:chgData name="Erin GODECKE" userId="bafb0a38-795a-4825-af07-7470533b34aa" providerId="ADAL" clId="{1A7C8B33-0764-4460-B996-194B6A03FE98}" dt="2024-02-16T04:21:01.422" v="495" actId="1076"/>
        <pc:sldMkLst>
          <pc:docMk/>
          <pc:sldMk cId="3314803012" sldId="294"/>
        </pc:sldMkLst>
        <pc:spChg chg="mod">
          <ac:chgData name="Erin GODECKE" userId="bafb0a38-795a-4825-af07-7470533b34aa" providerId="ADAL" clId="{1A7C8B33-0764-4460-B996-194B6A03FE98}" dt="2024-02-16T04:15:00.994" v="44" actId="1076"/>
          <ac:spMkLst>
            <pc:docMk/>
            <pc:sldMk cId="3314803012" sldId="294"/>
            <ac:spMk id="2" creationId="{D5DAA6EE-DAF2-C0A6-21CA-7F83E1FCB85F}"/>
          </ac:spMkLst>
        </pc:spChg>
        <pc:spChg chg="mod">
          <ac:chgData name="Erin GODECKE" userId="bafb0a38-795a-4825-af07-7470533b34aa" providerId="ADAL" clId="{1A7C8B33-0764-4460-B996-194B6A03FE98}" dt="2024-02-16T04:21:01.422" v="495" actId="1076"/>
          <ac:spMkLst>
            <pc:docMk/>
            <pc:sldMk cId="3314803012" sldId="294"/>
            <ac:spMk id="3" creationId="{8951CCC2-0718-C0F4-6E19-E8632819AE12}"/>
          </ac:spMkLst>
        </pc:spChg>
      </pc:sldChg>
    </pc:docChg>
  </pc:docChgLst>
</pc:chgInfo>
</file>

<file path=ppt/comments/modernComment_105_F13EA40C.xml><?xml version="1.0" encoding="utf-8"?>
<p188:cmLst xmlns:a="http://schemas.openxmlformats.org/drawingml/2006/main" xmlns:r="http://schemas.openxmlformats.org/officeDocument/2006/relationships" xmlns:p188="http://schemas.microsoft.com/office/powerpoint/2018/8/main">
  <p188:cm id="{25F560DC-C46C-3342-AF76-58689B73C997}" authorId="{8DADD5CF-9F75-344A-94EA-D5C32E1A2705}" created="2024-02-08T21:25:47.763">
    <ac:deMkLst xmlns:ac="http://schemas.microsoft.com/office/drawing/2013/main/command">
      <pc:docMk xmlns:pc="http://schemas.microsoft.com/office/powerpoint/2013/main/command"/>
      <pc:sldMk xmlns:pc="http://schemas.microsoft.com/office/powerpoint/2013/main/command" cId="4047414284" sldId="261"/>
      <ac:spMk id="3" creationId="{5B9EC967-E1C4-C30A-F1CC-6832DC9182D0}"/>
    </ac:deMkLst>
    <p188:txBody>
      <a:bodyPr/>
      <a:lstStyle/>
      <a:p>
        <a:r>
          <a:rPr lang="en-US"/>
          <a:t>Some of the stuff I was going to cover has been highlighted by Liz. So I’ll give worked examples I think.</a:t>
        </a:r>
      </a:p>
    </p188:txBody>
  </p188:cm>
</p188:cmLst>
</file>

<file path=ppt/comments/modernComment_10D_9841C9D.xml><?xml version="1.0" encoding="utf-8"?>
<p188:cmLst xmlns:a="http://schemas.openxmlformats.org/drawingml/2006/main" xmlns:r="http://schemas.openxmlformats.org/officeDocument/2006/relationships" xmlns:p188="http://schemas.microsoft.com/office/powerpoint/2018/8/main">
  <p188:cm id="{9E1C7C7F-3F87-DE4A-B2C9-87BEE2BD3841}" authorId="{8DADD5CF-9F75-344A-94EA-D5C32E1A2705}" created="2024-02-08T21:27:11.834">
    <ac:deMkLst xmlns:ac="http://schemas.microsoft.com/office/drawing/2013/main/command">
      <pc:docMk xmlns:pc="http://schemas.microsoft.com/office/powerpoint/2013/main/command"/>
      <pc:sldMk xmlns:pc="http://schemas.microsoft.com/office/powerpoint/2013/main/command" cId="159653021" sldId="269"/>
      <ac:spMk id="2" creationId="{9218E768-66D9-F1FB-E6B2-ACA3A90656BE}"/>
    </ac:deMkLst>
    <p188:txBody>
      <a:bodyPr/>
      <a:lstStyle/>
      <a:p>
        <a:r>
          <a:rPr lang="en-US"/>
          <a:t>What about the author list and order? Do we want consistency with Surname, initial/s?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0BE-98D9-0B8D-6647-318A851CC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E35238C-5F8B-9A68-6162-9E2BAC548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138F0BF-FC94-F867-4EC8-2980C9AB1C1C}"/>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5" name="Footer Placeholder 4">
            <a:extLst>
              <a:ext uri="{FF2B5EF4-FFF2-40B4-BE49-F238E27FC236}">
                <a16:creationId xmlns:a16="http://schemas.microsoft.com/office/drawing/2014/main" id="{DD9B8190-CB83-2B09-F28D-72C53EAD23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494B4F-3A04-E09C-A6ED-70393E6544BA}"/>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271413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9053-D459-03AF-D753-0EDCFBA7E81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028EAA-E237-2BFD-6D18-8C4B27840C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14C686-EDC1-B6E1-C55B-21D9492BA4E9}"/>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5" name="Footer Placeholder 4">
            <a:extLst>
              <a:ext uri="{FF2B5EF4-FFF2-40B4-BE49-F238E27FC236}">
                <a16:creationId xmlns:a16="http://schemas.microsoft.com/office/drawing/2014/main" id="{C654B1F3-EDC7-C156-4BD2-B1F9F9FF51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A7AEE2-A116-19D0-2E8E-38DCCBA616BA}"/>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120856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CE582-3C1D-B43D-D2B1-58D0F4E1EF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CA85C7-5989-6B2F-588A-39E131E62D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EB6CF5-DA20-2543-9B8E-8CFB15FF8CF9}"/>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5" name="Footer Placeholder 4">
            <a:extLst>
              <a:ext uri="{FF2B5EF4-FFF2-40B4-BE49-F238E27FC236}">
                <a16:creationId xmlns:a16="http://schemas.microsoft.com/office/drawing/2014/main" id="{365C1A4F-78A1-65E4-4E46-9E425961EC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FB9989-8F73-340E-0364-EBD7371922E1}"/>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310790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BE91-7CE9-DD39-B928-3E4406E2C2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226A3E-9EBE-77EC-53F0-69DB20D60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98CAF5-8659-C489-878E-7D5D5E989BE9}"/>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5" name="Footer Placeholder 4">
            <a:extLst>
              <a:ext uri="{FF2B5EF4-FFF2-40B4-BE49-F238E27FC236}">
                <a16:creationId xmlns:a16="http://schemas.microsoft.com/office/drawing/2014/main" id="{9AA31E73-4BC9-6974-6CAF-1D714C7369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08039A-3D11-0FB9-D3BC-F489DFB506AF}"/>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366880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57B9-3D40-A473-8662-BC64A59F7F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189649-5649-6631-593A-A499C8ED6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14FCF-0068-248C-26AC-B84A06FC493D}"/>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5" name="Footer Placeholder 4">
            <a:extLst>
              <a:ext uri="{FF2B5EF4-FFF2-40B4-BE49-F238E27FC236}">
                <a16:creationId xmlns:a16="http://schemas.microsoft.com/office/drawing/2014/main" id="{D0B00C68-84F8-FB36-40DB-4C52A8149C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37F661-F78E-8064-4561-F7173D3FBCCC}"/>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194527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6D-4ECA-77BD-A0F2-222DDAAD88C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C6B2375-0131-C497-3087-2849C72B0B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999E737-D3AF-01E1-5CA2-5F467EA4C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91E1CF-58C3-B74B-DEF7-F0F707E3DE4E}"/>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6" name="Footer Placeholder 5">
            <a:extLst>
              <a:ext uri="{FF2B5EF4-FFF2-40B4-BE49-F238E27FC236}">
                <a16:creationId xmlns:a16="http://schemas.microsoft.com/office/drawing/2014/main" id="{396A0696-EF99-3AC2-BE71-45AF55C730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C4B688-8364-5EA8-C630-39EE3D97E79A}"/>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224070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215A-B674-A249-B0EF-DD4BCA4671B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A862B5-ACDB-DCE2-8517-B81D6A043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BEDAC4-1A5B-FD3F-B7FE-94E90EC2CC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C2F4E60-1CED-636D-EB0E-A8335DF8E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67949-47FE-D716-9382-3028554A3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F9F3D2D-81E9-90C6-0F63-709D6427442E}"/>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8" name="Footer Placeholder 7">
            <a:extLst>
              <a:ext uri="{FF2B5EF4-FFF2-40B4-BE49-F238E27FC236}">
                <a16:creationId xmlns:a16="http://schemas.microsoft.com/office/drawing/2014/main" id="{ADC23107-D481-9AFE-AECC-0134271ABE8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71729E6-DA0A-6C10-06F3-58FFFF6D14C8}"/>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170162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0798-DE23-DB4C-CC51-5802487C81A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4CABF33-0D1C-C968-4540-CEE15143FFFA}"/>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4" name="Footer Placeholder 3">
            <a:extLst>
              <a:ext uri="{FF2B5EF4-FFF2-40B4-BE49-F238E27FC236}">
                <a16:creationId xmlns:a16="http://schemas.microsoft.com/office/drawing/2014/main" id="{60B63EE6-4790-9B5A-FD6B-FBAB5615DCB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FDEB917-3993-A74A-90C3-200DD1FC331D}"/>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330309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0428F-D20E-522F-50F3-793BD1EE28A6}"/>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3" name="Footer Placeholder 2">
            <a:extLst>
              <a:ext uri="{FF2B5EF4-FFF2-40B4-BE49-F238E27FC236}">
                <a16:creationId xmlns:a16="http://schemas.microsoft.com/office/drawing/2014/main" id="{EABC6ED8-EBB6-6E12-A130-DE728013D8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4DCC0B5-DF2C-3B1D-52A4-F0EB2DD2D161}"/>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294831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85C0-B2F8-CF8B-62DA-5D960B45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3CC5364-92D3-61F9-FE41-96A40FC1F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8D34D18-562C-44CD-9C61-799E272D8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51F03-E907-126F-E613-582605C0D09C}"/>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6" name="Footer Placeholder 5">
            <a:extLst>
              <a:ext uri="{FF2B5EF4-FFF2-40B4-BE49-F238E27FC236}">
                <a16:creationId xmlns:a16="http://schemas.microsoft.com/office/drawing/2014/main" id="{043F7267-3005-7EF6-71D7-9FDA1473DA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2339ED0-048B-9E0D-A8DA-64BD4B448E6D}"/>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194683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DCBF-80EC-38A1-FF78-297C825D1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FB2F368-72B0-C903-21EE-F38A5496E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9E79E32-DC97-BE77-8C70-C6D493185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5FD94-F1FF-CACA-1494-2046D2EB82C2}"/>
              </a:ext>
            </a:extLst>
          </p:cNvPr>
          <p:cNvSpPr>
            <a:spLocks noGrp="1"/>
          </p:cNvSpPr>
          <p:nvPr>
            <p:ph type="dt" sz="half" idx="10"/>
          </p:nvPr>
        </p:nvSpPr>
        <p:spPr/>
        <p:txBody>
          <a:bodyPr/>
          <a:lstStyle/>
          <a:p>
            <a:fld id="{B1CB803B-22CE-4003-8BC5-0A0A9B18B5C8}" type="datetimeFigureOut">
              <a:rPr lang="en-AU" smtClean="0"/>
              <a:t>16/02/2024</a:t>
            </a:fld>
            <a:endParaRPr lang="en-AU"/>
          </a:p>
        </p:txBody>
      </p:sp>
      <p:sp>
        <p:nvSpPr>
          <p:cNvPr id="6" name="Footer Placeholder 5">
            <a:extLst>
              <a:ext uri="{FF2B5EF4-FFF2-40B4-BE49-F238E27FC236}">
                <a16:creationId xmlns:a16="http://schemas.microsoft.com/office/drawing/2014/main" id="{84DADB9E-7148-9B5E-D4AF-CD778D1D75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09A02D2-3E1D-9EFA-504B-10BBF932B92E}"/>
              </a:ext>
            </a:extLst>
          </p:cNvPr>
          <p:cNvSpPr>
            <a:spLocks noGrp="1"/>
          </p:cNvSpPr>
          <p:nvPr>
            <p:ph type="sldNum" sz="quarter" idx="12"/>
          </p:nvPr>
        </p:nvSpPr>
        <p:spPr/>
        <p:txBody>
          <a:bodyPr/>
          <a:lstStyle/>
          <a:p>
            <a:fld id="{CB940182-6797-4197-A9D7-A7D2FA7E15F4}" type="slidenum">
              <a:rPr lang="en-AU" smtClean="0"/>
              <a:t>‹#›</a:t>
            </a:fld>
            <a:endParaRPr lang="en-AU"/>
          </a:p>
        </p:txBody>
      </p:sp>
    </p:spTree>
    <p:extLst>
      <p:ext uri="{BB962C8B-B14F-4D97-AF65-F5344CB8AC3E}">
        <p14:creationId xmlns:p14="http://schemas.microsoft.com/office/powerpoint/2010/main" val="181351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3BABE-6193-0585-0FF3-1DEF54EDC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0C4A60-9FF6-D093-8DE3-70C53BF34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750FC4-ADCC-4E39-2904-3F8680074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B803B-22CE-4003-8BC5-0A0A9B18B5C8}" type="datetimeFigureOut">
              <a:rPr lang="en-AU" smtClean="0"/>
              <a:t>16/02/2024</a:t>
            </a:fld>
            <a:endParaRPr lang="en-AU"/>
          </a:p>
        </p:txBody>
      </p:sp>
      <p:sp>
        <p:nvSpPr>
          <p:cNvPr id="5" name="Footer Placeholder 4">
            <a:extLst>
              <a:ext uri="{FF2B5EF4-FFF2-40B4-BE49-F238E27FC236}">
                <a16:creationId xmlns:a16="http://schemas.microsoft.com/office/drawing/2014/main" id="{4B0C7F48-9691-7778-3529-B3FFDF1C6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C798D36-61E6-AE96-BFFD-3DFB93569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0182-6797-4197-A9D7-A7D2FA7E15F4}" type="slidenum">
              <a:rPr lang="en-AU" smtClean="0"/>
              <a:t>‹#›</a:t>
            </a:fld>
            <a:endParaRPr lang="en-AU"/>
          </a:p>
        </p:txBody>
      </p:sp>
    </p:spTree>
    <p:extLst>
      <p:ext uri="{BB962C8B-B14F-4D97-AF65-F5344CB8AC3E}">
        <p14:creationId xmlns:p14="http://schemas.microsoft.com/office/powerpoint/2010/main" val="410872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5_F13EA40C.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journals.sagepub.com/doi/abs/10.1177/1747493019858233?journalCode=wso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medical-school.uq.edu.au/files/21875/How-to-write-an-abstract.pdf" TargetMode="External"/><Relationship Id="rId7" Type="http://schemas.openxmlformats.org/officeDocument/2006/relationships/image" Target="../media/image19.png"/><Relationship Id="rId2" Type="http://schemas.openxmlformats.org/officeDocument/2006/relationships/hyperlink" Target="https://blog.wordvice.com/preparing-a-medical-research-abstract-for-publication/"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cures.cardiff.ac.uk/files/2014/10/NSAMR-Abstract.pdf" TargetMode="External"/><Relationship Id="rId10" Type="http://schemas.openxmlformats.org/officeDocument/2006/relationships/image" Target="../media/image21.png"/><Relationship Id="rId4" Type="http://schemas.openxmlformats.org/officeDocument/2006/relationships/hyperlink" Target="https://services.unimelb.edu.au/__data/assets/pdf_file/0007/471274/Writing_an_Abstract_Update_051112.pdf" TargetMode="Externa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D_9841C9D.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5163F1-712B-698B-1693-26EAD5D74578}"/>
              </a:ext>
            </a:extLst>
          </p:cNvPr>
          <p:cNvSpPr>
            <a:spLocks noGrp="1"/>
          </p:cNvSpPr>
          <p:nvPr>
            <p:ph type="subTitle" idx="1"/>
          </p:nvPr>
        </p:nvSpPr>
        <p:spPr>
          <a:xfrm>
            <a:off x="1656080" y="4145280"/>
            <a:ext cx="9144000" cy="2712719"/>
          </a:xfrm>
        </p:spPr>
        <p:txBody>
          <a:bodyPr>
            <a:normAutofit/>
          </a:bodyPr>
          <a:lstStyle/>
          <a:p>
            <a:r>
              <a:rPr lang="en-AU" sz="4000" b="1" dirty="0"/>
              <a:t>Guidance for writing conference abstracts</a:t>
            </a:r>
          </a:p>
          <a:p>
            <a:endParaRPr lang="en-AU" dirty="0"/>
          </a:p>
          <a:p>
            <a:r>
              <a:rPr lang="en-AU" dirty="0"/>
              <a:t>Erin Godecke, Elizabeth Lynch, Dominique Cadilhac</a:t>
            </a:r>
          </a:p>
        </p:txBody>
      </p:sp>
      <p:pic>
        <p:nvPicPr>
          <p:cNvPr id="1026" name="Picture 2" descr="SMART STROKES 2024">
            <a:extLst>
              <a:ext uri="{FF2B5EF4-FFF2-40B4-BE49-F238E27FC236}">
                <a16:creationId xmlns:a16="http://schemas.microsoft.com/office/drawing/2014/main" id="{0BF553FA-41A1-829B-FDAD-81E30ED63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20" y="202089"/>
            <a:ext cx="6979920" cy="355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solidFill>
                  <a:schemeClr val="bg2"/>
                </a:solidFill>
              </a:rPr>
              <a:t>Title</a:t>
            </a:r>
          </a:p>
          <a:p>
            <a:pPr marL="0" indent="0">
              <a:buNone/>
            </a:pPr>
            <a:r>
              <a:rPr lang="en-AU" dirty="0">
                <a:solidFill>
                  <a:schemeClr val="bg2"/>
                </a:solidFill>
              </a:rPr>
              <a:t>Introduction</a:t>
            </a:r>
          </a:p>
          <a:p>
            <a:pPr marL="0" indent="0">
              <a:buNone/>
            </a:pPr>
            <a:r>
              <a:rPr lang="en-AU" dirty="0">
                <a:solidFill>
                  <a:schemeClr val="bg2"/>
                </a:solidFill>
              </a:rPr>
              <a:t>Methods</a:t>
            </a:r>
          </a:p>
          <a:p>
            <a:pPr marL="0" indent="0">
              <a:buNone/>
            </a:pPr>
            <a:r>
              <a:rPr lang="en-AU" dirty="0"/>
              <a:t>Results</a:t>
            </a:r>
          </a:p>
          <a:p>
            <a:pPr marL="0" indent="0">
              <a:buNone/>
            </a:pPr>
            <a:r>
              <a:rPr lang="en-AU" dirty="0">
                <a:solidFill>
                  <a:schemeClr val="bg2"/>
                </a:solidFill>
              </a:rPr>
              <a:t>Conclusion</a:t>
            </a:r>
          </a:p>
          <a:p>
            <a:pPr marL="0" indent="0">
              <a:buNone/>
            </a:pPr>
            <a:r>
              <a:rPr lang="en-AU" dirty="0">
                <a:solidFill>
                  <a:schemeClr val="bg2"/>
                </a:solidFill>
              </a:rPr>
              <a:t>Relevance to clinical practice or patient experience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138497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normAutofit/>
          </a:bodyPr>
          <a:lstStyle/>
          <a:p>
            <a:pPr marL="0" indent="0">
              <a:buNone/>
            </a:pPr>
            <a:r>
              <a:rPr lang="en-AU" dirty="0"/>
              <a:t>Results</a:t>
            </a:r>
          </a:p>
          <a:p>
            <a:pPr marL="0" indent="0">
              <a:buNone/>
            </a:pPr>
            <a:r>
              <a:rPr lang="en-AU" dirty="0">
                <a:solidFill>
                  <a:schemeClr val="accent1"/>
                </a:solidFill>
              </a:rPr>
              <a:t>Make sure this relates to your research question and your methods</a:t>
            </a:r>
          </a:p>
          <a:p>
            <a:pPr marL="0" indent="0">
              <a:buNone/>
            </a:pPr>
            <a:r>
              <a:rPr lang="en-AU" dirty="0">
                <a:solidFill>
                  <a:schemeClr val="accent1"/>
                </a:solidFill>
              </a:rPr>
              <a:t>Be as specific as you can</a:t>
            </a:r>
          </a:p>
          <a:p>
            <a:pPr marL="0" indent="0">
              <a:buNone/>
            </a:pPr>
            <a:r>
              <a:rPr lang="en-AU" dirty="0">
                <a:solidFill>
                  <a:schemeClr val="accent1"/>
                </a:solidFill>
              </a:rPr>
              <a:t>AVOID “Results will be presented…”</a:t>
            </a:r>
          </a:p>
          <a:p>
            <a:r>
              <a:rPr lang="en-AU" dirty="0">
                <a:solidFill>
                  <a:schemeClr val="accent1"/>
                </a:solidFill>
              </a:rPr>
              <a:t>How many people recruited?</a:t>
            </a:r>
          </a:p>
          <a:p>
            <a:r>
              <a:rPr lang="en-AU" dirty="0">
                <a:solidFill>
                  <a:schemeClr val="accent1"/>
                </a:solidFill>
              </a:rPr>
              <a:t>Brief description of participants (age, sex, stroke details/profession)</a:t>
            </a:r>
          </a:p>
          <a:p>
            <a:r>
              <a:rPr lang="en-AU" dirty="0">
                <a:solidFill>
                  <a:schemeClr val="accent1"/>
                </a:solidFill>
              </a:rPr>
              <a:t>Key results – present statistical analysis (e.g. odds ratios or p values) when appropriate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94316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solidFill>
                  <a:schemeClr val="bg2"/>
                </a:solidFill>
              </a:rPr>
              <a:t>Title</a:t>
            </a:r>
          </a:p>
          <a:p>
            <a:pPr marL="0" indent="0">
              <a:buNone/>
            </a:pPr>
            <a:r>
              <a:rPr lang="en-AU" dirty="0">
                <a:solidFill>
                  <a:schemeClr val="bg2"/>
                </a:solidFill>
              </a:rPr>
              <a:t>Introduction</a:t>
            </a:r>
          </a:p>
          <a:p>
            <a:pPr marL="0" indent="0">
              <a:buNone/>
            </a:pPr>
            <a:r>
              <a:rPr lang="en-AU" dirty="0">
                <a:solidFill>
                  <a:schemeClr val="bg2"/>
                </a:solidFill>
              </a:rPr>
              <a:t>Methods</a:t>
            </a:r>
          </a:p>
          <a:p>
            <a:pPr marL="0" indent="0">
              <a:buNone/>
            </a:pPr>
            <a:r>
              <a:rPr lang="en-AU" dirty="0">
                <a:solidFill>
                  <a:schemeClr val="bg2"/>
                </a:solidFill>
              </a:rPr>
              <a:t>Results</a:t>
            </a:r>
          </a:p>
          <a:p>
            <a:pPr marL="0" indent="0">
              <a:buNone/>
            </a:pPr>
            <a:r>
              <a:rPr lang="en-AU" dirty="0"/>
              <a:t>Conclusion</a:t>
            </a:r>
          </a:p>
          <a:p>
            <a:pPr marL="0" indent="0">
              <a:buNone/>
            </a:pPr>
            <a:r>
              <a:rPr lang="en-AU" dirty="0"/>
              <a:t>Relevance to clinical practice or patient experience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261961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t>Conclusion</a:t>
            </a:r>
          </a:p>
          <a:p>
            <a:pPr marL="0" indent="0">
              <a:buNone/>
            </a:pPr>
            <a:r>
              <a:rPr lang="en-AU" dirty="0">
                <a:solidFill>
                  <a:schemeClr val="accent1"/>
                </a:solidFill>
              </a:rPr>
              <a:t>Key findings of your research that answer your research question/s</a:t>
            </a:r>
          </a:p>
          <a:p>
            <a:pPr marL="0" indent="0">
              <a:buNone/>
            </a:pPr>
            <a:endParaRPr lang="en-AU" dirty="0"/>
          </a:p>
          <a:p>
            <a:pPr marL="0" indent="0">
              <a:buNone/>
            </a:pPr>
            <a:r>
              <a:rPr lang="en-AU" dirty="0"/>
              <a:t>Relevance to clinical practice or patient experience </a:t>
            </a:r>
          </a:p>
          <a:p>
            <a:pPr marL="0" indent="0">
              <a:buNone/>
            </a:pPr>
            <a:r>
              <a:rPr lang="en-AU" dirty="0">
                <a:solidFill>
                  <a:schemeClr val="accent1"/>
                </a:solidFill>
              </a:rPr>
              <a:t>Why do your research findings matter? </a:t>
            </a:r>
          </a:p>
          <a:p>
            <a:pPr marL="0" indent="0">
              <a:buNone/>
            </a:pPr>
            <a:r>
              <a:rPr lang="en-AU" dirty="0">
                <a:solidFill>
                  <a:schemeClr val="accent1"/>
                </a:solidFill>
              </a:rPr>
              <a:t>What impact will it have/ how does the study add to </a:t>
            </a:r>
            <a:r>
              <a:rPr lang="en-AU">
                <a:solidFill>
                  <a:schemeClr val="accent1"/>
                </a:solidFill>
              </a:rPr>
              <a:t>existing evidence?</a:t>
            </a:r>
            <a:endParaRPr lang="en-AU" dirty="0">
              <a:solidFill>
                <a:schemeClr val="accent1"/>
              </a:solidFill>
            </a:endParaRPr>
          </a:p>
          <a:p>
            <a:pPr marL="0" indent="0">
              <a:buNone/>
            </a:pPr>
            <a:r>
              <a:rPr lang="en-AU" dirty="0">
                <a:solidFill>
                  <a:schemeClr val="accent1"/>
                </a:solidFill>
              </a:rPr>
              <a:t>*Important for abstract marking</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9548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scoring matrix (  /10)</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a:xfrm>
            <a:off x="838200" y="1449442"/>
            <a:ext cx="10515600" cy="4913258"/>
          </a:xfrm>
        </p:spPr>
        <p:txBody>
          <a:bodyPr>
            <a:normAutofit/>
          </a:bodyPr>
          <a:lstStyle/>
          <a:p>
            <a:pPr marL="0" indent="0">
              <a:buNone/>
            </a:pPr>
            <a:r>
              <a:rPr lang="en-AU" b="1" dirty="0"/>
              <a:t>Scientific quality (4 points)</a:t>
            </a:r>
          </a:p>
        </p:txBody>
      </p:sp>
      <p:graphicFrame>
        <p:nvGraphicFramePr>
          <p:cNvPr id="5" name="Table 4">
            <a:extLst>
              <a:ext uri="{FF2B5EF4-FFF2-40B4-BE49-F238E27FC236}">
                <a16:creationId xmlns:a16="http://schemas.microsoft.com/office/drawing/2014/main" id="{24D6B29D-1F04-E6DA-DC81-BC874D77B94E}"/>
              </a:ext>
            </a:extLst>
          </p:cNvPr>
          <p:cNvGraphicFramePr>
            <a:graphicFrameLocks noGrp="1"/>
          </p:cNvGraphicFramePr>
          <p:nvPr>
            <p:extLst>
              <p:ext uri="{D42A27DB-BD31-4B8C-83A1-F6EECF244321}">
                <p14:modId xmlns:p14="http://schemas.microsoft.com/office/powerpoint/2010/main" val="3682683121"/>
              </p:ext>
            </p:extLst>
          </p:nvPr>
        </p:nvGraphicFramePr>
        <p:xfrm>
          <a:off x="876300" y="1972496"/>
          <a:ext cx="8950325" cy="3977640"/>
        </p:xfrm>
        <a:graphic>
          <a:graphicData uri="http://schemas.openxmlformats.org/drawingml/2006/table">
            <a:tbl>
              <a:tblPr firstRow="1" bandRow="1">
                <a:tableStyleId>{2D5ABB26-0587-4C30-8999-92F81FD0307C}</a:tableStyleId>
              </a:tblPr>
              <a:tblGrid>
                <a:gridCol w="7747223">
                  <a:extLst>
                    <a:ext uri="{9D8B030D-6E8A-4147-A177-3AD203B41FA5}">
                      <a16:colId xmlns:a16="http://schemas.microsoft.com/office/drawing/2014/main" val="4225466498"/>
                    </a:ext>
                  </a:extLst>
                </a:gridCol>
                <a:gridCol w="1203102">
                  <a:extLst>
                    <a:ext uri="{9D8B030D-6E8A-4147-A177-3AD203B41FA5}">
                      <a16:colId xmlns:a16="http://schemas.microsoft.com/office/drawing/2014/main" val="718742243"/>
                    </a:ext>
                  </a:extLst>
                </a:gridCol>
              </a:tblGrid>
              <a:tr h="370840">
                <a:tc>
                  <a:txBody>
                    <a:bodyPr/>
                    <a:lstStyle/>
                    <a:p>
                      <a:r>
                        <a:rPr lang="en-AU" dirty="0"/>
                        <a:t>Randomised controlled trials </a:t>
                      </a:r>
                    </a:p>
                  </a:txBody>
                  <a:tcPr/>
                </a:tc>
                <a:tc>
                  <a:txBody>
                    <a:bodyPr/>
                    <a:lstStyle/>
                    <a:p>
                      <a:r>
                        <a:rPr lang="en-AU" dirty="0"/>
                        <a:t>/4</a:t>
                      </a:r>
                    </a:p>
                  </a:txBody>
                  <a:tcPr/>
                </a:tc>
                <a:extLst>
                  <a:ext uri="{0D108BD9-81ED-4DB2-BD59-A6C34878D82A}">
                    <a16:rowId xmlns:a16="http://schemas.microsoft.com/office/drawing/2014/main" val="39502888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Large systematic reviews</a:t>
                      </a:r>
                    </a:p>
                  </a:txBody>
                  <a:tcPr/>
                </a:tc>
                <a:tc>
                  <a:txBody>
                    <a:bodyPr/>
                    <a:lstStyle/>
                    <a:p>
                      <a:r>
                        <a:rPr lang="en-AU" dirty="0"/>
                        <a:t>/4</a:t>
                      </a:r>
                    </a:p>
                  </a:txBody>
                  <a:tcPr/>
                </a:tc>
                <a:extLst>
                  <a:ext uri="{0D108BD9-81ED-4DB2-BD59-A6C34878D82A}">
                    <a16:rowId xmlns:a16="http://schemas.microsoft.com/office/drawing/2014/main" val="4247149676"/>
                  </a:ext>
                </a:extLst>
              </a:tr>
              <a:tr h="370840">
                <a:tc>
                  <a:txBody>
                    <a:bodyPr/>
                    <a:lstStyle/>
                    <a:p>
                      <a:r>
                        <a:rPr lang="en-AU" dirty="0"/>
                        <a:t>Observational studies adjusted for confounders </a:t>
                      </a:r>
                    </a:p>
                  </a:txBody>
                  <a:tcPr/>
                </a:tc>
                <a:tc>
                  <a:txBody>
                    <a:bodyPr/>
                    <a:lstStyle/>
                    <a:p>
                      <a:r>
                        <a:rPr lang="en-AU" dirty="0"/>
                        <a:t>/3</a:t>
                      </a:r>
                    </a:p>
                  </a:txBody>
                  <a:tcPr/>
                </a:tc>
                <a:extLst>
                  <a:ext uri="{0D108BD9-81ED-4DB2-BD59-A6C34878D82A}">
                    <a16:rowId xmlns:a16="http://schemas.microsoft.com/office/drawing/2014/main" val="2681300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High quality qualitative studies</a:t>
                      </a:r>
                    </a:p>
                  </a:txBody>
                  <a:tcPr/>
                </a:tc>
                <a:tc>
                  <a:txBody>
                    <a:bodyPr/>
                    <a:lstStyle/>
                    <a:p>
                      <a:r>
                        <a:rPr lang="en-AU" dirty="0"/>
                        <a:t>/3</a:t>
                      </a:r>
                    </a:p>
                  </a:txBody>
                  <a:tcPr/>
                </a:tc>
                <a:extLst>
                  <a:ext uri="{0D108BD9-81ED-4DB2-BD59-A6C34878D82A}">
                    <a16:rowId xmlns:a16="http://schemas.microsoft.com/office/drawing/2014/main" val="20868116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Quality improvement studies </a:t>
                      </a:r>
                      <a:r>
                        <a:rPr lang="en-AU" dirty="0">
                          <a:solidFill>
                            <a:schemeClr val="accent1"/>
                          </a:solidFill>
                        </a:rPr>
                        <a:t>– collect data before and after, clear aim, clear QI methodology with clear rationale</a:t>
                      </a:r>
                    </a:p>
                  </a:txBody>
                  <a:tcPr/>
                </a:tc>
                <a:tc>
                  <a:txBody>
                    <a:bodyPr/>
                    <a:lstStyle/>
                    <a:p>
                      <a:r>
                        <a:rPr lang="en-AU" dirty="0"/>
                        <a:t>/2</a:t>
                      </a:r>
                    </a:p>
                  </a:txBody>
                  <a:tcPr/>
                </a:tc>
                <a:extLst>
                  <a:ext uri="{0D108BD9-81ED-4DB2-BD59-A6C34878D82A}">
                    <a16:rowId xmlns:a16="http://schemas.microsoft.com/office/drawing/2014/main" val="2616307736"/>
                  </a:ext>
                </a:extLst>
              </a:tr>
              <a:tr h="370840">
                <a:tc>
                  <a:txBody>
                    <a:bodyPr/>
                    <a:lstStyle/>
                    <a:p>
                      <a:r>
                        <a:rPr lang="en-AU" dirty="0"/>
                        <a:t>High quality audits</a:t>
                      </a:r>
                    </a:p>
                  </a:txBody>
                  <a:tcPr/>
                </a:tc>
                <a:tc>
                  <a:txBody>
                    <a:bodyPr/>
                    <a:lstStyle/>
                    <a:p>
                      <a:r>
                        <a:rPr lang="en-AU" dirty="0"/>
                        <a:t>/2</a:t>
                      </a:r>
                    </a:p>
                  </a:txBody>
                  <a:tcPr/>
                </a:tc>
                <a:extLst>
                  <a:ext uri="{0D108BD9-81ED-4DB2-BD59-A6C34878D82A}">
                    <a16:rowId xmlns:a16="http://schemas.microsoft.com/office/drawing/2014/main" val="2055904398"/>
                  </a:ext>
                </a:extLst>
              </a:tr>
              <a:tr h="370840">
                <a:tc>
                  <a:txBody>
                    <a:bodyPr/>
                    <a:lstStyle/>
                    <a:p>
                      <a:r>
                        <a:rPr lang="en-AU" dirty="0"/>
                        <a:t>Observational studies</a:t>
                      </a:r>
                    </a:p>
                  </a:txBody>
                  <a:tcPr/>
                </a:tc>
                <a:tc>
                  <a:txBody>
                    <a:bodyPr/>
                    <a:lstStyle/>
                    <a:p>
                      <a:r>
                        <a:rPr lang="en-AU" dirty="0"/>
                        <a:t>/2</a:t>
                      </a:r>
                    </a:p>
                  </a:txBody>
                  <a:tcPr/>
                </a:tc>
                <a:extLst>
                  <a:ext uri="{0D108BD9-81ED-4DB2-BD59-A6C34878D82A}">
                    <a16:rowId xmlns:a16="http://schemas.microsoft.com/office/drawing/2014/main" val="2941091544"/>
                  </a:ext>
                </a:extLst>
              </a:tr>
              <a:tr h="370840">
                <a:tc>
                  <a:txBody>
                    <a:bodyPr/>
                    <a:lstStyle/>
                    <a:p>
                      <a:r>
                        <a:rPr lang="en-AU" dirty="0"/>
                        <a:t>Good quality qualitative studies</a:t>
                      </a:r>
                    </a:p>
                  </a:txBody>
                  <a:tcPr/>
                </a:tc>
                <a:tc>
                  <a:txBody>
                    <a:bodyPr/>
                    <a:lstStyle/>
                    <a:p>
                      <a:r>
                        <a:rPr lang="en-AU" dirty="0"/>
                        <a:t>/2</a:t>
                      </a:r>
                    </a:p>
                  </a:txBody>
                  <a:tcPr/>
                </a:tc>
                <a:extLst>
                  <a:ext uri="{0D108BD9-81ED-4DB2-BD59-A6C34878D82A}">
                    <a16:rowId xmlns:a16="http://schemas.microsoft.com/office/drawing/2014/main" val="1303373801"/>
                  </a:ext>
                </a:extLst>
              </a:tr>
              <a:tr h="370840">
                <a:tc>
                  <a:txBody>
                    <a:bodyPr/>
                    <a:lstStyle/>
                    <a:p>
                      <a:r>
                        <a:rPr lang="en-AU" dirty="0"/>
                        <a:t>Well-presented case reports describing unusual presentations</a:t>
                      </a:r>
                    </a:p>
                  </a:txBody>
                  <a:tcPr/>
                </a:tc>
                <a:tc>
                  <a:txBody>
                    <a:bodyPr/>
                    <a:lstStyle/>
                    <a:p>
                      <a:r>
                        <a:rPr lang="en-AU" dirty="0"/>
                        <a:t>/1</a:t>
                      </a:r>
                    </a:p>
                  </a:txBody>
                  <a:tcPr/>
                </a:tc>
                <a:extLst>
                  <a:ext uri="{0D108BD9-81ED-4DB2-BD59-A6C34878D82A}">
                    <a16:rowId xmlns:a16="http://schemas.microsoft.com/office/drawing/2014/main" val="3396004143"/>
                  </a:ext>
                </a:extLst>
              </a:tr>
              <a:tr h="370840">
                <a:tc>
                  <a:txBody>
                    <a:bodyPr/>
                    <a:lstStyle/>
                    <a:p>
                      <a:r>
                        <a:rPr lang="en-AU" dirty="0"/>
                        <a:t>Case reports that are not novel, abstracts without clear methodology </a:t>
                      </a:r>
                    </a:p>
                  </a:txBody>
                  <a:tcPr/>
                </a:tc>
                <a:tc>
                  <a:txBody>
                    <a:bodyPr/>
                    <a:lstStyle/>
                    <a:p>
                      <a:r>
                        <a:rPr lang="en-AU" dirty="0"/>
                        <a:t>0</a:t>
                      </a:r>
                    </a:p>
                  </a:txBody>
                  <a:tcPr/>
                </a:tc>
                <a:extLst>
                  <a:ext uri="{0D108BD9-81ED-4DB2-BD59-A6C34878D82A}">
                    <a16:rowId xmlns:a16="http://schemas.microsoft.com/office/drawing/2014/main" val="810873692"/>
                  </a:ext>
                </a:extLst>
              </a:tr>
            </a:tbl>
          </a:graphicData>
        </a:graphic>
      </p:graphicFrame>
    </p:spTree>
    <p:extLst>
      <p:ext uri="{BB962C8B-B14F-4D97-AF65-F5344CB8AC3E}">
        <p14:creationId xmlns:p14="http://schemas.microsoft.com/office/powerpoint/2010/main" val="146096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scoring matrix (  /10)</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b="1" dirty="0"/>
              <a:t>Novelty, originality of project and data (2 points) </a:t>
            </a:r>
          </a:p>
          <a:p>
            <a:pPr marL="0" indent="0">
              <a:buNone/>
            </a:pPr>
            <a:r>
              <a:rPr lang="en-AU" dirty="0"/>
              <a:t>Has this been done before?</a:t>
            </a:r>
          </a:p>
          <a:p>
            <a:pPr marL="0" indent="0">
              <a:buNone/>
            </a:pPr>
            <a:r>
              <a:rPr lang="en-AU" dirty="0"/>
              <a:t>Is this interesting?</a:t>
            </a:r>
          </a:p>
          <a:p>
            <a:pPr marL="0" indent="0">
              <a:buNone/>
            </a:pPr>
            <a:endParaRPr lang="en-AU" dirty="0"/>
          </a:p>
          <a:p>
            <a:pPr marL="0" indent="0">
              <a:buNone/>
            </a:pPr>
            <a:r>
              <a:rPr lang="en-AU" b="1" dirty="0"/>
              <a:t>Potential impact on clinical practice or patient experience (3 points)</a:t>
            </a:r>
          </a:p>
          <a:p>
            <a:pPr marL="0" indent="0">
              <a:buNone/>
            </a:pPr>
            <a:r>
              <a:rPr lang="en-AU" dirty="0"/>
              <a:t>How useful is this to clinicians, people with stroke, researchers?</a:t>
            </a:r>
          </a:p>
          <a:p>
            <a:pPr marL="0" indent="0">
              <a:buNone/>
            </a:pPr>
            <a:r>
              <a:rPr lang="en-AU" dirty="0"/>
              <a:t>Why does this research matter?</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306819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scoring matrix (  /10)</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b="1" dirty="0"/>
              <a:t>Quality of writing (1 point) </a:t>
            </a:r>
          </a:p>
          <a:p>
            <a:pPr marL="0" indent="0">
              <a:buNone/>
            </a:pPr>
            <a:r>
              <a:rPr lang="en-AU" dirty="0"/>
              <a:t>Don’t overstate findings</a:t>
            </a:r>
          </a:p>
          <a:p>
            <a:pPr marL="0" indent="0">
              <a:buNone/>
            </a:pPr>
            <a:r>
              <a:rPr lang="en-AU" dirty="0"/>
              <a:t>Conclusion addresses aim</a:t>
            </a:r>
          </a:p>
          <a:p>
            <a:pPr marL="0" indent="0">
              <a:buNone/>
            </a:pPr>
            <a:r>
              <a:rPr lang="en-AU" dirty="0"/>
              <a:t>Avoid typos, use abstract template</a:t>
            </a:r>
          </a:p>
          <a:p>
            <a:pPr marL="0" indent="0">
              <a:buNone/>
            </a:pPr>
            <a:endParaRPr lang="en-AU" sz="1000" dirty="0"/>
          </a:p>
          <a:p>
            <a:pPr marL="0" indent="0">
              <a:buNone/>
            </a:pPr>
            <a:r>
              <a:rPr lang="en-AU" b="1" dirty="0"/>
              <a:t>Other</a:t>
            </a:r>
          </a:p>
          <a:p>
            <a:pPr marL="0" indent="0">
              <a:buNone/>
            </a:pPr>
            <a:r>
              <a:rPr lang="en-AU" dirty="0"/>
              <a:t>Must provide data in results section</a:t>
            </a:r>
          </a:p>
          <a:p>
            <a:pPr marL="0" indent="0">
              <a:buNone/>
            </a:pPr>
            <a:r>
              <a:rPr lang="en-AU" dirty="0"/>
              <a:t>“Data will be provided” will not be considered for oral presentation</a:t>
            </a:r>
          </a:p>
        </p:txBody>
      </p:sp>
    </p:spTree>
    <p:extLst>
      <p:ext uri="{BB962C8B-B14F-4D97-AF65-F5344CB8AC3E}">
        <p14:creationId xmlns:p14="http://schemas.microsoft.com/office/powerpoint/2010/main" val="350261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b="1" dirty="0"/>
              <a:t>Creating your abstract - Dominique</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normAutofit fontScale="92500" lnSpcReduction="10000"/>
          </a:bodyPr>
          <a:lstStyle/>
          <a:p>
            <a:r>
              <a:rPr lang="en-AU" dirty="0"/>
              <a:t>Partner with collaborators with academic and clinical experience to help improve your writing and research skills</a:t>
            </a:r>
          </a:p>
          <a:p>
            <a:r>
              <a:rPr lang="en-AU" dirty="0"/>
              <a:t>All feedback and perspectives are valuable</a:t>
            </a:r>
          </a:p>
          <a:p>
            <a:r>
              <a:rPr lang="en-AU" dirty="0"/>
              <a:t> Sometimes we don’t see what others do! </a:t>
            </a:r>
          </a:p>
          <a:p>
            <a:pPr lvl="1"/>
            <a:r>
              <a:rPr lang="en-AU" i="1" dirty="0"/>
              <a:t>Avoid technical language and jargon</a:t>
            </a:r>
          </a:p>
          <a:p>
            <a:r>
              <a:rPr lang="en-AU" dirty="0"/>
              <a:t>An iterative process is best: first two or three responsible authors then send to other co-authors</a:t>
            </a:r>
          </a:p>
          <a:p>
            <a:pPr lvl="1"/>
            <a:r>
              <a:rPr lang="en-AU" dirty="0"/>
              <a:t>Usually first, second and last (senior author)</a:t>
            </a:r>
          </a:p>
          <a:p>
            <a:pPr lvl="1"/>
            <a:r>
              <a:rPr lang="en-AU" i="1" dirty="0"/>
              <a:t>Need to allow sufficient time before the abstract due date</a:t>
            </a:r>
          </a:p>
          <a:p>
            <a:r>
              <a:rPr lang="en-AU" dirty="0"/>
              <a:t>Three examples of the abstract drafting process and the editorial process will be outlined</a:t>
            </a:r>
          </a:p>
          <a:p>
            <a:endParaRPr lang="en-AU" dirty="0"/>
          </a:p>
          <a:p>
            <a:endParaRPr lang="en-AU" dirty="0"/>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3"/>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404741428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EEB1F08E-62D2-43EA-A703-23BDEB15FE36}"/>
              </a:ext>
            </a:extLst>
          </p:cNvPr>
          <p:cNvSpPr>
            <a:spLocks noGrp="1"/>
          </p:cNvSpPr>
          <p:nvPr>
            <p:ph idx="1"/>
          </p:nvPr>
        </p:nvSpPr>
        <p:spPr>
          <a:xfrm>
            <a:off x="1981201" y="314326"/>
            <a:ext cx="8372475" cy="6543675"/>
          </a:xfrm>
        </p:spPr>
        <p:txBody>
          <a:bodyPr>
            <a:normAutofit lnSpcReduction="10000"/>
          </a:bodyPr>
          <a:lstStyle/>
          <a:p>
            <a:pPr marL="0" indent="0" algn="ctr">
              <a:lnSpc>
                <a:spcPct val="80000"/>
              </a:lnSpc>
              <a:buNone/>
            </a:pPr>
            <a:r>
              <a:rPr lang="en-AU" altLang="en-US" sz="2400" b="1" dirty="0"/>
              <a:t>DRAFT ABSTRACT 1 [initial draft V1] </a:t>
            </a:r>
            <a:r>
              <a:rPr lang="en-AU" altLang="en-US" sz="1200" b="1" dirty="0"/>
              <a:t> </a:t>
            </a:r>
            <a:endParaRPr lang="en-AU" altLang="en-US" sz="1500" dirty="0"/>
          </a:p>
          <a:p>
            <a:pPr marL="0" indent="0">
              <a:lnSpc>
                <a:spcPct val="80000"/>
              </a:lnSpc>
              <a:buNone/>
            </a:pPr>
            <a:r>
              <a:rPr lang="en-AU" altLang="en-US" sz="1800" b="1" dirty="0"/>
              <a:t>Title: </a:t>
            </a:r>
            <a:r>
              <a:rPr lang="en-AU" altLang="en-US" sz="1800" dirty="0"/>
              <a:t>Delivery of stroke care in hospitals participating in the Australian Stroke Clinical Registry</a:t>
            </a:r>
          </a:p>
          <a:p>
            <a:pPr marL="0" indent="0">
              <a:lnSpc>
                <a:spcPct val="80000"/>
              </a:lnSpc>
              <a:buNone/>
            </a:pPr>
            <a:endParaRPr lang="en-AU" altLang="en-US" sz="1500" dirty="0"/>
          </a:p>
          <a:p>
            <a:pPr marL="0" indent="0">
              <a:lnSpc>
                <a:spcPct val="80000"/>
              </a:lnSpc>
              <a:buNone/>
            </a:pPr>
            <a:r>
              <a:rPr lang="en-AU" altLang="en-US" sz="1600" b="1" dirty="0"/>
              <a:t>Background</a:t>
            </a:r>
            <a:r>
              <a:rPr lang="en-AU" altLang="en-US" sz="1600" dirty="0"/>
              <a:t> Guidelines and performance indicators have been established for acute stroke care (National Stroke Foundation, 2010). The Australian Stroke Clinical registry (AuSCR) provides a mechanism for monitoring adherence to guidelines and can assist hospitals to identify processes of care with scope for improved performance</a:t>
            </a:r>
            <a:r>
              <a:rPr lang="en-AU" altLang="en-US" sz="1500" dirty="0"/>
              <a:t>.</a:t>
            </a:r>
          </a:p>
          <a:p>
            <a:pPr marL="0" indent="0">
              <a:lnSpc>
                <a:spcPct val="80000"/>
              </a:lnSpc>
              <a:buNone/>
            </a:pPr>
            <a:r>
              <a:rPr lang="en-AU" altLang="en-US" sz="1500" dirty="0"/>
              <a:t> </a:t>
            </a:r>
          </a:p>
          <a:p>
            <a:pPr marL="0" indent="0">
              <a:lnSpc>
                <a:spcPct val="80000"/>
              </a:lnSpc>
              <a:buNone/>
            </a:pPr>
            <a:r>
              <a:rPr lang="en-AU" altLang="en-US" sz="1600" b="1" dirty="0"/>
              <a:t>Aims</a:t>
            </a:r>
            <a:r>
              <a:rPr lang="en-AU" altLang="en-US" sz="1600" dirty="0"/>
              <a:t>  To use the data from the 2011 AuSCR Annual Report to determine the level of evidence-based acute stroke care in participating Australian hospitals.</a:t>
            </a:r>
          </a:p>
          <a:p>
            <a:pPr marL="0" indent="0">
              <a:lnSpc>
                <a:spcPct val="80000"/>
              </a:lnSpc>
              <a:buNone/>
            </a:pPr>
            <a:r>
              <a:rPr lang="en-AU" altLang="en-US" sz="1500" dirty="0"/>
              <a:t> </a:t>
            </a:r>
          </a:p>
          <a:p>
            <a:pPr marL="0" indent="0">
              <a:lnSpc>
                <a:spcPct val="80000"/>
              </a:lnSpc>
              <a:buNone/>
            </a:pPr>
            <a:r>
              <a:rPr lang="en-AU" altLang="en-US" sz="1600" b="1" dirty="0"/>
              <a:t>Methods</a:t>
            </a:r>
            <a:r>
              <a:rPr lang="en-AU" altLang="en-US" sz="1600" dirty="0"/>
              <a:t>  The AuSCR captured detailed demographic and clinical data on patients with stroke and transient ischaemic attack. Data were analysed for individual sites as well as overall levels.</a:t>
            </a:r>
          </a:p>
          <a:p>
            <a:pPr marL="0" indent="0">
              <a:lnSpc>
                <a:spcPct val="80000"/>
              </a:lnSpc>
              <a:buNone/>
            </a:pPr>
            <a:r>
              <a:rPr lang="en-AU" altLang="en-US" sz="1500" dirty="0"/>
              <a:t> </a:t>
            </a:r>
          </a:p>
          <a:p>
            <a:pPr marL="0" indent="0">
              <a:lnSpc>
                <a:spcPct val="80000"/>
              </a:lnSpc>
              <a:buNone/>
            </a:pPr>
            <a:r>
              <a:rPr lang="en-AU" altLang="en-US" sz="1600" b="1" dirty="0"/>
              <a:t>Results</a:t>
            </a:r>
            <a:r>
              <a:rPr lang="en-AU" altLang="en-US" sz="1600" dirty="0"/>
              <a:t>  2519 patients (with 2593 episodes) from sixteen hospitals were registered during 2011. The mean age of the patients was 73 years, 47% were female and 72% were Australian-born. Care was provided on a stroke unit for 77% (range across sites: 0-100%) of patients and 79% (range: 67-88%) received antihypertensive therapy. Among patients with ischemic stroke, 14% (range: 0-18%) received thrombolysis. 33% of discharged patients received a care plan. The median length of stay for patients in a stroke unit was 7 days compared with 5 days on other wards (p&lt; 0.001), with the former having 1.9 fold increased odds of discharge to a rehabilitation facility (95% CI: 1.4 to 2.5).</a:t>
            </a:r>
          </a:p>
          <a:p>
            <a:pPr marL="0" indent="0">
              <a:lnSpc>
                <a:spcPct val="80000"/>
              </a:lnSpc>
              <a:buNone/>
            </a:pPr>
            <a:r>
              <a:rPr lang="en-AU" altLang="en-US" sz="1500" dirty="0"/>
              <a:t> </a:t>
            </a:r>
          </a:p>
          <a:p>
            <a:pPr marL="0" indent="0">
              <a:lnSpc>
                <a:spcPct val="80000"/>
              </a:lnSpc>
              <a:buNone/>
            </a:pPr>
            <a:r>
              <a:rPr lang="en-AU" altLang="en-US" sz="1600" b="1" dirty="0"/>
              <a:t>Conclusion</a:t>
            </a:r>
            <a:r>
              <a:rPr lang="en-AU" altLang="en-US" sz="1600" dirty="0"/>
              <a:t>  Patients admitted to hospitals participating in the AuSCR received high-quality stroke care based on a number of performance measures, but there were marked variations in the interventions between sites and ward types. Future research should explore explanations for these findings and focus on solutions to implementing more widespread evidence based practice.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22E52D8F-8C4C-425C-BA95-ED2D0EC85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841" t="23958" r="41661" b="26250"/>
          <a:stretch>
            <a:fillRect/>
          </a:stretch>
        </p:blipFill>
        <p:spPr bwMode="auto">
          <a:xfrm>
            <a:off x="3305175" y="85726"/>
            <a:ext cx="5213350"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Rectangle 1">
            <a:extLst>
              <a:ext uri="{FF2B5EF4-FFF2-40B4-BE49-F238E27FC236}">
                <a16:creationId xmlns:a16="http://schemas.microsoft.com/office/drawing/2014/main" id="{88140513-878D-455A-AEE4-E52180019BA2}"/>
              </a:ext>
            </a:extLst>
          </p:cNvPr>
          <p:cNvSpPr>
            <a:spLocks noChangeArrowheads="1"/>
          </p:cNvSpPr>
          <p:nvPr/>
        </p:nvSpPr>
        <p:spPr bwMode="auto">
          <a:xfrm>
            <a:off x="4449763" y="223838"/>
            <a:ext cx="551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AU" altLang="en-US" sz="1800" b="1" i="1">
                <a:solidFill>
                  <a:srgbClr val="FF0000"/>
                </a:solidFill>
              </a:rPr>
              <a:t>Focus of these edits was to reduce words and give more detail in the results.</a:t>
            </a:r>
            <a:endParaRPr lang="en-AU"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a:xfrm>
            <a:off x="838198" y="547815"/>
            <a:ext cx="5167185" cy="1680519"/>
          </a:xfrm>
        </p:spPr>
        <p:txBody>
          <a:bodyPr>
            <a:normAutofit/>
          </a:bodyPr>
          <a:lstStyle/>
          <a:p>
            <a:r>
              <a:rPr lang="en-AU" sz="4000"/>
              <a:t>Webinar Overview</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a:xfrm>
            <a:off x="6186619" y="982713"/>
            <a:ext cx="5178960" cy="1149180"/>
          </a:xfrm>
        </p:spPr>
        <p:txBody>
          <a:bodyPr anchor="ctr">
            <a:normAutofit/>
          </a:bodyPr>
          <a:lstStyle/>
          <a:p>
            <a:r>
              <a:rPr lang="en-AU" sz="2000" dirty="0"/>
              <a:t>Acknowledgement of country</a:t>
            </a:r>
          </a:p>
          <a:p>
            <a:endParaRPr lang="en-AU" sz="2000" dirty="0"/>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207838" y="3093678"/>
            <a:ext cx="5167185" cy="2635265"/>
          </a:xfrm>
          <a:prstGeom prst="rect">
            <a:avLst/>
          </a:prstGeom>
        </p:spPr>
      </p:pic>
      <p:graphicFrame>
        <p:nvGraphicFramePr>
          <p:cNvPr id="6" name="Table 5">
            <a:extLst>
              <a:ext uri="{FF2B5EF4-FFF2-40B4-BE49-F238E27FC236}">
                <a16:creationId xmlns:a16="http://schemas.microsoft.com/office/drawing/2014/main" id="{D7B7CB2C-EA24-7079-9C16-BD630D53C401}"/>
              </a:ext>
            </a:extLst>
          </p:cNvPr>
          <p:cNvGraphicFramePr>
            <a:graphicFrameLocks noGrp="1"/>
          </p:cNvGraphicFramePr>
          <p:nvPr>
            <p:extLst>
              <p:ext uri="{D42A27DB-BD31-4B8C-83A1-F6EECF244321}">
                <p14:modId xmlns:p14="http://schemas.microsoft.com/office/powerpoint/2010/main" val="4018961195"/>
              </p:ext>
            </p:extLst>
          </p:nvPr>
        </p:nvGraphicFramePr>
        <p:xfrm>
          <a:off x="6198394" y="2581390"/>
          <a:ext cx="5889528" cy="3392215"/>
        </p:xfrm>
        <a:graphic>
          <a:graphicData uri="http://schemas.openxmlformats.org/drawingml/2006/table">
            <a:tbl>
              <a:tblPr firstRow="1" firstCol="1" lastRow="1" lastCol="1" bandRow="1" bandCol="1">
                <a:tableStyleId>{5C22544A-7EE6-4342-B048-85BDC9FD1C3A}</a:tableStyleId>
              </a:tblPr>
              <a:tblGrid>
                <a:gridCol w="906082">
                  <a:extLst>
                    <a:ext uri="{9D8B030D-6E8A-4147-A177-3AD203B41FA5}">
                      <a16:colId xmlns:a16="http://schemas.microsoft.com/office/drawing/2014/main" val="4022674001"/>
                    </a:ext>
                  </a:extLst>
                </a:gridCol>
                <a:gridCol w="3043134">
                  <a:extLst>
                    <a:ext uri="{9D8B030D-6E8A-4147-A177-3AD203B41FA5}">
                      <a16:colId xmlns:a16="http://schemas.microsoft.com/office/drawing/2014/main" val="2095684523"/>
                    </a:ext>
                  </a:extLst>
                </a:gridCol>
                <a:gridCol w="1940312">
                  <a:extLst>
                    <a:ext uri="{9D8B030D-6E8A-4147-A177-3AD203B41FA5}">
                      <a16:colId xmlns:a16="http://schemas.microsoft.com/office/drawing/2014/main" val="3223468410"/>
                    </a:ext>
                  </a:extLst>
                </a:gridCol>
              </a:tblGrid>
              <a:tr h="877362">
                <a:tc>
                  <a:txBody>
                    <a:bodyPr/>
                    <a:lstStyle/>
                    <a:p>
                      <a:pPr marL="67945" marR="123190" algn="ctr"/>
                      <a:r>
                        <a:rPr lang="en-AU" sz="1400">
                          <a:effectLst/>
                        </a:rPr>
                        <a:t>13:30</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a:effectLst/>
                        </a:rPr>
                        <a:t>Introduction</a:t>
                      </a:r>
                    </a:p>
                    <a:p>
                      <a:pPr marL="105410"/>
                      <a:r>
                        <a:rPr lang="en-AU" sz="1400">
                          <a:effectLst/>
                        </a:rPr>
                        <a:t>Welcome to Country</a:t>
                      </a:r>
                    </a:p>
                    <a:p>
                      <a:pPr marL="105410"/>
                      <a:r>
                        <a:rPr lang="en-AU" sz="1400">
                          <a:effectLst/>
                        </a:rPr>
                        <a:t>Overview</a:t>
                      </a:r>
                    </a:p>
                    <a:p>
                      <a:pPr marL="105410"/>
                      <a:r>
                        <a:rPr lang="en-AU" sz="1400">
                          <a:effectLst/>
                        </a:rPr>
                        <a:t> </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a:effectLst/>
                        </a:rPr>
                        <a:t>Erin Godecke</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60772544"/>
                  </a:ext>
                </a:extLst>
              </a:tr>
              <a:tr h="461372">
                <a:tc>
                  <a:txBody>
                    <a:bodyPr/>
                    <a:lstStyle/>
                    <a:p>
                      <a:pPr marL="67945" marR="123190" algn="ctr"/>
                      <a:r>
                        <a:rPr lang="en-AU" sz="1400">
                          <a:effectLst/>
                        </a:rPr>
                        <a:t>13:35</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dirty="0">
                          <a:effectLst/>
                        </a:rPr>
                        <a:t>Abstract Guidelines 2024 - Overview</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a:effectLst/>
                        </a:rPr>
                        <a:t>Elizabeth Lynch</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35643175"/>
                  </a:ext>
                </a:extLst>
              </a:tr>
              <a:tr h="461372">
                <a:tc>
                  <a:txBody>
                    <a:bodyPr/>
                    <a:lstStyle/>
                    <a:p>
                      <a:pPr marL="67945" marR="123190" algn="ctr"/>
                      <a:r>
                        <a:rPr lang="en-AU" sz="1400">
                          <a:effectLst/>
                        </a:rPr>
                        <a:t>13:40</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dirty="0">
                          <a:effectLst/>
                        </a:rPr>
                        <a:t>Abstract Scoring Matrix</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a:effectLst/>
                        </a:rPr>
                        <a:t>Elizabeth Lynch</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99826330"/>
                  </a:ext>
                </a:extLst>
              </a:tr>
              <a:tr h="1085357">
                <a:tc>
                  <a:txBody>
                    <a:bodyPr/>
                    <a:lstStyle/>
                    <a:p>
                      <a:pPr marL="67945" marR="123190" algn="ctr">
                        <a:spcAft>
                          <a:spcPts val="0"/>
                        </a:spcAft>
                      </a:pPr>
                      <a:r>
                        <a:rPr lang="en-AU" sz="1400">
                          <a:effectLst/>
                        </a:rPr>
                        <a:t>13:50</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dirty="0">
                          <a:effectLst/>
                        </a:rPr>
                        <a:t>Creating your abstract</a:t>
                      </a:r>
                    </a:p>
                    <a:p>
                      <a:pPr marL="285750" lvl="0" indent="-285750">
                        <a:buFont typeface="Arial" panose="020B0604020202020204" pitchFamily="34" charset="0"/>
                        <a:buChar char="•"/>
                      </a:pPr>
                      <a:r>
                        <a:rPr lang="en-AU" sz="1400" dirty="0">
                          <a:effectLst/>
                        </a:rPr>
                        <a:t>Structure and interpreting results</a:t>
                      </a:r>
                    </a:p>
                    <a:p>
                      <a:pPr marL="285750" lvl="0" indent="-285750">
                        <a:buFont typeface="Arial" panose="020B0604020202020204" pitchFamily="34" charset="0"/>
                        <a:buChar char="•"/>
                      </a:pPr>
                      <a:r>
                        <a:rPr lang="en-AU" sz="1400" dirty="0">
                          <a:effectLst/>
                        </a:rPr>
                        <a:t>Handy hints and tips</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dirty="0">
                          <a:effectLst/>
                        </a:rPr>
                        <a:t>Dominique Cadilhac</a:t>
                      </a:r>
                    </a:p>
                    <a:p>
                      <a:pPr marL="105410"/>
                      <a:r>
                        <a:rPr lang="en-AU" sz="1400" dirty="0">
                          <a:effectLst/>
                        </a:rPr>
                        <a:t>Erin Godecke</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68814108"/>
                  </a:ext>
                </a:extLst>
              </a:tr>
              <a:tr h="253376">
                <a:tc>
                  <a:txBody>
                    <a:bodyPr/>
                    <a:lstStyle/>
                    <a:p>
                      <a:pPr marL="67945" marR="123190" algn="ctr"/>
                      <a:r>
                        <a:rPr lang="en-AU" sz="1400">
                          <a:effectLst/>
                        </a:rPr>
                        <a:t>14:20</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dirty="0">
                          <a:effectLst/>
                        </a:rPr>
                        <a:t>Questions and Discussion</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a:effectLst/>
                        </a:rPr>
                        <a:t>All</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330395507"/>
                  </a:ext>
                </a:extLst>
              </a:tr>
              <a:tr h="253376">
                <a:tc>
                  <a:txBody>
                    <a:bodyPr/>
                    <a:lstStyle/>
                    <a:p>
                      <a:pPr marL="67945" marR="123190" algn="ctr"/>
                      <a:r>
                        <a:rPr lang="en-AU" sz="1400">
                          <a:effectLst/>
                        </a:rPr>
                        <a:t>14:30</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a:effectLst/>
                        </a:rPr>
                        <a:t>Close</a:t>
                      </a:r>
                      <a:endParaRPr lang="en-AU"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105410"/>
                      <a:r>
                        <a:rPr lang="en-AU" sz="1400" dirty="0">
                          <a:effectLst/>
                        </a:rPr>
                        <a:t> </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869570429"/>
                  </a:ext>
                </a:extLst>
              </a:tr>
            </a:tbl>
          </a:graphicData>
        </a:graphic>
      </p:graphicFrame>
    </p:spTree>
    <p:extLst>
      <p:ext uri="{BB962C8B-B14F-4D97-AF65-F5344CB8AC3E}">
        <p14:creationId xmlns:p14="http://schemas.microsoft.com/office/powerpoint/2010/main" val="264253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02AFD7F9-1206-4148-AFFB-A7D91077652C}"/>
              </a:ext>
            </a:extLst>
          </p:cNvPr>
          <p:cNvSpPr>
            <a:spLocks noGrp="1"/>
          </p:cNvSpPr>
          <p:nvPr>
            <p:ph idx="1"/>
          </p:nvPr>
        </p:nvSpPr>
        <p:spPr>
          <a:xfrm>
            <a:off x="1981201" y="342900"/>
            <a:ext cx="8532813" cy="6515100"/>
          </a:xfrm>
        </p:spPr>
        <p:txBody>
          <a:bodyPr>
            <a:normAutofit fontScale="92500"/>
          </a:bodyPr>
          <a:lstStyle/>
          <a:p>
            <a:pPr marL="0" indent="0" algn="ctr">
              <a:lnSpc>
                <a:spcPct val="80000"/>
              </a:lnSpc>
              <a:buNone/>
            </a:pPr>
            <a:r>
              <a:rPr lang="en-AU" altLang="en-US" b="1"/>
              <a:t>ABSTRACT 2 [unedited V1]</a:t>
            </a:r>
            <a:endParaRPr lang="en-AU" altLang="en-US"/>
          </a:p>
          <a:p>
            <a:pPr marL="0" indent="0">
              <a:lnSpc>
                <a:spcPct val="80000"/>
              </a:lnSpc>
              <a:buNone/>
            </a:pPr>
            <a:endParaRPr lang="en-AU" altLang="en-US" sz="900" b="1"/>
          </a:p>
          <a:p>
            <a:pPr marL="0" indent="0">
              <a:lnSpc>
                <a:spcPct val="80000"/>
              </a:lnSpc>
              <a:buNone/>
            </a:pPr>
            <a:r>
              <a:rPr lang="en-AU" altLang="en-US" sz="1600" b="1"/>
              <a:t> </a:t>
            </a:r>
            <a:r>
              <a:rPr lang="en-AU" altLang="en-US" sz="2000" b="1"/>
              <a:t>Title:  </a:t>
            </a:r>
            <a:r>
              <a:rPr lang="en-AU" altLang="en-US" sz="2000"/>
              <a:t>Counsellor education program for stroke</a:t>
            </a:r>
          </a:p>
          <a:p>
            <a:pPr marL="0" indent="0">
              <a:lnSpc>
                <a:spcPct val="80000"/>
              </a:lnSpc>
              <a:buNone/>
            </a:pPr>
            <a:r>
              <a:rPr lang="en-AU" altLang="en-US" sz="1600"/>
              <a:t> </a:t>
            </a:r>
            <a:endParaRPr lang="en-AU" altLang="en-US" sz="300"/>
          </a:p>
          <a:p>
            <a:pPr marL="0" indent="0">
              <a:lnSpc>
                <a:spcPct val="80000"/>
              </a:lnSpc>
              <a:buNone/>
            </a:pPr>
            <a:r>
              <a:rPr lang="en-US" altLang="en-US" sz="1800" b="1"/>
              <a:t>Background: </a:t>
            </a:r>
            <a:r>
              <a:rPr lang="en-AU" altLang="en-US" sz="1800"/>
              <a:t>In order to improve counselling services for stroke survivors and carers the NSF established a</a:t>
            </a:r>
            <a:r>
              <a:rPr lang="en-US" altLang="en-US" sz="1800"/>
              <a:t>n </a:t>
            </a:r>
            <a:r>
              <a:rPr lang="en-AU" altLang="en-US" sz="1800"/>
              <a:t>interdisciplinary Advisory group to develop a Counsellor Education Program. This group created training materials as well as a DVD about depression following stroke.</a:t>
            </a:r>
          </a:p>
          <a:p>
            <a:pPr marL="0" indent="0">
              <a:lnSpc>
                <a:spcPct val="80000"/>
              </a:lnSpc>
              <a:buNone/>
            </a:pPr>
            <a:r>
              <a:rPr lang="en-AU" altLang="en-US" sz="1100"/>
              <a:t> </a:t>
            </a:r>
          </a:p>
          <a:p>
            <a:pPr marL="0" indent="0">
              <a:lnSpc>
                <a:spcPct val="80000"/>
              </a:lnSpc>
              <a:buNone/>
            </a:pPr>
            <a:r>
              <a:rPr lang="en-AU" altLang="en-US" sz="1800" b="1"/>
              <a:t>Aim:</a:t>
            </a:r>
            <a:r>
              <a:rPr lang="en-AU" altLang="en-US" sz="1800"/>
              <a:t> a) To measure the effectiveness and appropriateness of the program in the pilot phase; b) To assess retention of counsellors’ knowledge on stroke facts.</a:t>
            </a:r>
          </a:p>
          <a:p>
            <a:pPr marL="0" indent="0">
              <a:lnSpc>
                <a:spcPct val="80000"/>
              </a:lnSpc>
              <a:buNone/>
            </a:pPr>
            <a:r>
              <a:rPr lang="en-US" altLang="en-US" sz="1100" b="1"/>
              <a:t> </a:t>
            </a:r>
            <a:endParaRPr lang="en-AU" altLang="en-US" sz="1100"/>
          </a:p>
          <a:p>
            <a:pPr marL="0" indent="0">
              <a:lnSpc>
                <a:spcPct val="80000"/>
              </a:lnSpc>
              <a:buNone/>
            </a:pPr>
            <a:r>
              <a:rPr lang="en-US" altLang="en-US" sz="1800" b="1"/>
              <a:t>Methods: </a:t>
            </a:r>
            <a:r>
              <a:rPr lang="en-US" altLang="en-US" sz="1800"/>
              <a:t>Data were collected from counsellors prior to and after training session; </a:t>
            </a:r>
            <a:r>
              <a:rPr lang="en-AU" altLang="en-US" sz="1800"/>
              <a:t>stroke survivors and carers attending counselling and people who received the DVD. </a:t>
            </a:r>
          </a:p>
          <a:p>
            <a:pPr marL="0" indent="0">
              <a:lnSpc>
                <a:spcPct val="80000"/>
              </a:lnSpc>
              <a:buNone/>
            </a:pPr>
            <a:r>
              <a:rPr lang="en-US" altLang="en-US" sz="1100"/>
              <a:t> </a:t>
            </a:r>
            <a:endParaRPr lang="en-AU" altLang="en-US" sz="1100"/>
          </a:p>
          <a:p>
            <a:pPr marL="0" indent="0">
              <a:lnSpc>
                <a:spcPct val="80000"/>
              </a:lnSpc>
              <a:buNone/>
            </a:pPr>
            <a:r>
              <a:rPr lang="en-US" altLang="en-US" sz="1800" b="1"/>
              <a:t>Results</a:t>
            </a:r>
            <a:r>
              <a:rPr lang="en-US" altLang="en-US" sz="1800"/>
              <a:t>:</a:t>
            </a:r>
            <a:r>
              <a:rPr lang="en-AU" altLang="en-US" sz="1800"/>
              <a:t> 33 counsellors attended training session (76% female; 82% aged 45-64 years, 75% health professionals; 60% were based in Tasmania).  33% reported having had no personal experience of stroke. Since training session, counsellors improved their knowledge of facts about stroke:  Proportion of people experience depression after stroke (Pre 30%, Follow-up 60%, p=0.04); Stroke kills more women than breast cancer (Pre 48%, Follow-up 84%, p=0.003). Only two eligible consumers provided feedback on their counselling experience. Of those who received the DVD 79% had taken action since watching the DVD.</a:t>
            </a:r>
          </a:p>
          <a:p>
            <a:pPr marL="0" indent="0">
              <a:lnSpc>
                <a:spcPct val="80000"/>
              </a:lnSpc>
              <a:buNone/>
            </a:pPr>
            <a:endParaRPr lang="en-AU" altLang="en-US" sz="1100"/>
          </a:p>
          <a:p>
            <a:pPr marL="0" indent="0">
              <a:lnSpc>
                <a:spcPct val="80000"/>
              </a:lnSpc>
              <a:buNone/>
            </a:pPr>
            <a:r>
              <a:rPr lang="en-US" altLang="en-US" sz="1800" b="1"/>
              <a:t>Conclusions:</a:t>
            </a:r>
            <a:r>
              <a:rPr lang="en-US" altLang="en-US" sz="1800"/>
              <a:t> The</a:t>
            </a:r>
            <a:r>
              <a:rPr lang="en-AU" altLang="en-US" sz="1800"/>
              <a:t> Counsellor Education Program</a:t>
            </a:r>
            <a:r>
              <a:rPr lang="en-AU" altLang="en-US" sz="1800" b="1" i="1"/>
              <a:t> </a:t>
            </a:r>
            <a:r>
              <a:rPr lang="en-AU" altLang="en-US" sz="1800"/>
              <a:t>appears to be an acceptable and effective method for training counsellors about stroke and its relationship to depression and other conditions.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A145EFB-202C-4A79-A22B-3053730711DC}"/>
              </a:ext>
            </a:extLst>
          </p:cNvPr>
          <p:cNvGraphicFramePr>
            <a:graphicFrameLocks noGrp="1"/>
          </p:cNvGraphicFramePr>
          <p:nvPr>
            <p:extLst>
              <p:ext uri="{D42A27DB-BD31-4B8C-83A1-F6EECF244321}">
                <p14:modId xmlns:p14="http://schemas.microsoft.com/office/powerpoint/2010/main" val="4080414177"/>
              </p:ext>
            </p:extLst>
          </p:nvPr>
        </p:nvGraphicFramePr>
        <p:xfrm>
          <a:off x="1554164" y="136525"/>
          <a:ext cx="9113837" cy="6565900"/>
        </p:xfrm>
        <a:graphic>
          <a:graphicData uri="http://schemas.openxmlformats.org/drawingml/2006/table">
            <a:tbl>
              <a:tblPr firstRow="1" bandRow="1">
                <a:tableStyleId>{5C22544A-7EE6-4342-B048-85BDC9FD1C3A}</a:tableStyleId>
              </a:tblPr>
              <a:tblGrid>
                <a:gridCol w="1098611">
                  <a:extLst>
                    <a:ext uri="{9D8B030D-6E8A-4147-A177-3AD203B41FA5}">
                      <a16:colId xmlns:a16="http://schemas.microsoft.com/office/drawing/2014/main" val="20000"/>
                    </a:ext>
                  </a:extLst>
                </a:gridCol>
                <a:gridCol w="5454446">
                  <a:extLst>
                    <a:ext uri="{9D8B030D-6E8A-4147-A177-3AD203B41FA5}">
                      <a16:colId xmlns:a16="http://schemas.microsoft.com/office/drawing/2014/main" val="20001"/>
                    </a:ext>
                  </a:extLst>
                </a:gridCol>
                <a:gridCol w="2560780">
                  <a:extLst>
                    <a:ext uri="{9D8B030D-6E8A-4147-A177-3AD203B41FA5}">
                      <a16:colId xmlns:a16="http://schemas.microsoft.com/office/drawing/2014/main" val="20002"/>
                    </a:ext>
                  </a:extLst>
                </a:gridCol>
              </a:tblGrid>
              <a:tr h="640130">
                <a:tc>
                  <a:txBody>
                    <a:bodyPr/>
                    <a:lstStyle/>
                    <a:p>
                      <a:r>
                        <a:rPr lang="en-AU" sz="1800" dirty="0"/>
                        <a:t>Abstract section</a:t>
                      </a:r>
                    </a:p>
                  </a:txBody>
                  <a:tcPr marL="91443" marR="91443" marT="45724" marB="45724"/>
                </a:tc>
                <a:tc>
                  <a:txBody>
                    <a:bodyPr/>
                    <a:lstStyle/>
                    <a:p>
                      <a:r>
                        <a:rPr lang="en-AU" sz="1800" dirty="0"/>
                        <a:t>Content</a:t>
                      </a:r>
                    </a:p>
                  </a:txBody>
                  <a:tcPr marL="91443" marR="91443" marT="45724" marB="45724"/>
                </a:tc>
                <a:tc>
                  <a:txBody>
                    <a:bodyPr/>
                    <a:lstStyle/>
                    <a:p>
                      <a:r>
                        <a:rPr lang="en-AU" sz="1800" dirty="0"/>
                        <a:t>Reason</a:t>
                      </a:r>
                      <a:r>
                        <a:rPr lang="en-AU" sz="1800" baseline="0" dirty="0"/>
                        <a:t> for edits</a:t>
                      </a:r>
                      <a:endParaRPr lang="en-AU" sz="1800" dirty="0"/>
                    </a:p>
                  </a:txBody>
                  <a:tcPr marL="91443" marR="91443" marT="45724" marB="45724"/>
                </a:tc>
                <a:extLst>
                  <a:ext uri="{0D108BD9-81ED-4DB2-BD59-A6C34878D82A}">
                    <a16:rowId xmlns:a16="http://schemas.microsoft.com/office/drawing/2014/main" val="10000"/>
                  </a:ext>
                </a:extLst>
              </a:tr>
              <a:tr h="640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a:t>Title</a:t>
                      </a:r>
                      <a:endParaRPr lang="en-AU" sz="1200" dirty="0"/>
                    </a:p>
                    <a:p>
                      <a:endParaRPr lang="en-AU" sz="1200" dirty="0"/>
                    </a:p>
                  </a:txBody>
                  <a:tcPr marL="91443" marR="91443" marT="45724" marB="4572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Establishment of a counsellor education program for stroke: a National Stroke Foundation (NSF) initiative</a:t>
                      </a:r>
                    </a:p>
                  </a:txBody>
                  <a:tcPr marL="91443" marR="91443" marT="45724" marB="4572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i="1" dirty="0">
                          <a:solidFill>
                            <a:srgbClr val="C00000"/>
                          </a:solidFill>
                        </a:rPr>
                        <a:t>Important to highlight organisation or group responsible for the program evaluated</a:t>
                      </a:r>
                      <a:endParaRPr lang="en-AU" sz="1200" b="1" dirty="0">
                        <a:solidFill>
                          <a:srgbClr val="C00000"/>
                        </a:solidFill>
                      </a:endParaRPr>
                    </a:p>
                  </a:txBody>
                  <a:tcPr marL="91443" marR="91443" marT="45724" marB="45724"/>
                </a:tc>
                <a:extLst>
                  <a:ext uri="{0D108BD9-81ED-4DB2-BD59-A6C34878D82A}">
                    <a16:rowId xmlns:a16="http://schemas.microsoft.com/office/drawing/2014/main" val="10001"/>
                  </a:ext>
                </a:extLst>
              </a:tr>
              <a:tr h="1188812">
                <a:tc>
                  <a:txBody>
                    <a:bodyPr/>
                    <a:lstStyle/>
                    <a:p>
                      <a:r>
                        <a:rPr lang="en-US" sz="1200" b="1" dirty="0"/>
                        <a:t>Background</a:t>
                      </a:r>
                      <a:endParaRPr lang="en-AU" sz="1200" dirty="0"/>
                    </a:p>
                  </a:txBody>
                  <a:tcPr marL="91443" marR="91443" marT="45724" marB="45724"/>
                </a:tc>
                <a:tc>
                  <a:txBody>
                    <a:bodyPr/>
                    <a:lstStyle/>
                    <a:p>
                      <a:r>
                        <a:rPr lang="en-US" sz="1200" dirty="0"/>
                        <a:t>T</a:t>
                      </a:r>
                      <a:r>
                        <a:rPr lang="en-AU" sz="1200" dirty="0"/>
                        <a:t>o improve counselling services provided to stroke survivors and carers in the community the NSF established a</a:t>
                      </a:r>
                      <a:r>
                        <a:rPr lang="en-US" sz="1200" dirty="0"/>
                        <a:t>n </a:t>
                      </a:r>
                      <a:r>
                        <a:rPr lang="en-AU" sz="1200" dirty="0"/>
                        <a:t>interdisciplinary Advisory group to develop a Counsellor Education Training Program. A formal evaluation of the pilot program was undertaken. The program was developed in partnership with </a:t>
                      </a:r>
                      <a:r>
                        <a:rPr lang="en-AU" sz="1200" i="1" dirty="0" err="1"/>
                        <a:t>beyondblue</a:t>
                      </a:r>
                      <a:r>
                        <a:rPr lang="en-AU" sz="1200" i="1" dirty="0"/>
                        <a:t>;</a:t>
                      </a:r>
                      <a:r>
                        <a:rPr lang="en-AU" sz="1200" dirty="0"/>
                        <a:t> Relationships Australia (New South Wales and Tasmania) and the National Stroke Research Institute. </a:t>
                      </a:r>
                    </a:p>
                  </a:txBody>
                  <a:tcPr marL="91443" marR="91443" marT="45724" marB="45724"/>
                </a:tc>
                <a:tc>
                  <a:txBody>
                    <a:bodyPr/>
                    <a:lstStyle/>
                    <a:p>
                      <a:r>
                        <a:rPr lang="en-AU" sz="1200" b="1" i="1" dirty="0">
                          <a:solidFill>
                            <a:srgbClr val="C00000"/>
                          </a:solidFill>
                        </a:rPr>
                        <a:t>Important to highlight background and purpose/rational as well as who was involved in design of program</a:t>
                      </a:r>
                      <a:endParaRPr lang="en-AU" sz="1200" b="1" dirty="0">
                        <a:solidFill>
                          <a:srgbClr val="C00000"/>
                        </a:solidFill>
                      </a:endParaRPr>
                    </a:p>
                  </a:txBody>
                  <a:tcPr marL="91443" marR="91443" marT="45724" marB="45724"/>
                </a:tc>
                <a:extLst>
                  <a:ext uri="{0D108BD9-81ED-4DB2-BD59-A6C34878D82A}">
                    <a16:rowId xmlns:a16="http://schemas.microsoft.com/office/drawing/2014/main" val="10002"/>
                  </a:ext>
                </a:extLst>
              </a:tr>
              <a:tr h="713287">
                <a:tc>
                  <a:txBody>
                    <a:bodyPr/>
                    <a:lstStyle/>
                    <a:p>
                      <a:r>
                        <a:rPr lang="en-AU" sz="1200" b="1" dirty="0"/>
                        <a:t>Aims:</a:t>
                      </a:r>
                      <a:r>
                        <a:rPr lang="en-AU" sz="1200" dirty="0"/>
                        <a:t> </a:t>
                      </a:r>
                    </a:p>
                  </a:txBody>
                  <a:tcPr marL="91443" marR="91443" marT="45724" marB="45724"/>
                </a:tc>
                <a:tc>
                  <a:txBody>
                    <a:bodyPr/>
                    <a:lstStyle/>
                    <a:p>
                      <a:r>
                        <a:rPr lang="en-AU" sz="1200" dirty="0"/>
                        <a:t>To measure the appropriateness of the program; and to assess program effectiveness by measuring retention of counsellors</a:t>
                      </a:r>
                      <a:r>
                        <a:rPr lang="en-AU" altLang="en-US" sz="1200" dirty="0"/>
                        <a:t>’</a:t>
                      </a:r>
                      <a:r>
                        <a:rPr lang="en-AU" sz="1200" dirty="0"/>
                        <a:t> knowledge on stroke facts</a:t>
                      </a:r>
                    </a:p>
                  </a:txBody>
                  <a:tcPr marL="91443" marR="91443" marT="45724" marB="45724"/>
                </a:tc>
                <a:tc>
                  <a:txBody>
                    <a:bodyPr/>
                    <a:lstStyle/>
                    <a:p>
                      <a:pPr marL="0" indent="0">
                        <a:lnSpc>
                          <a:spcPct val="80000"/>
                        </a:lnSpc>
                        <a:buFont typeface="Arial" pitchFamily="34" charset="0"/>
                        <a:buNone/>
                      </a:pPr>
                      <a:r>
                        <a:rPr lang="en-AU" sz="1200" b="1" i="1" dirty="0">
                          <a:solidFill>
                            <a:srgbClr val="C00000"/>
                          </a:solidFill>
                        </a:rPr>
                        <a:t>Simplifying the text so easier to read/ clearer)</a:t>
                      </a:r>
                      <a:endParaRPr lang="en-AU" sz="1200" b="1" dirty="0">
                        <a:solidFill>
                          <a:srgbClr val="C00000"/>
                        </a:solidFill>
                      </a:endParaRPr>
                    </a:p>
                    <a:p>
                      <a:pPr marL="0" indent="0">
                        <a:lnSpc>
                          <a:spcPct val="80000"/>
                        </a:lnSpc>
                        <a:buFont typeface="Arial" pitchFamily="34" charset="0"/>
                        <a:buNone/>
                      </a:pPr>
                      <a:r>
                        <a:rPr lang="en-US" sz="1200" b="1" dirty="0">
                          <a:solidFill>
                            <a:srgbClr val="C00000"/>
                          </a:solidFill>
                        </a:rPr>
                        <a:t> </a:t>
                      </a:r>
                      <a:endParaRPr lang="en-AU" sz="1200" b="1" dirty="0">
                        <a:solidFill>
                          <a:srgbClr val="C00000"/>
                        </a:solidFill>
                      </a:endParaRPr>
                    </a:p>
                    <a:p>
                      <a:endParaRPr lang="en-AU" sz="1200" b="1" dirty="0">
                        <a:solidFill>
                          <a:srgbClr val="C00000"/>
                        </a:solidFill>
                      </a:endParaRPr>
                    </a:p>
                  </a:txBody>
                  <a:tcPr marL="91443" marR="91443" marT="45724" marB="45724"/>
                </a:tc>
                <a:extLst>
                  <a:ext uri="{0D108BD9-81ED-4DB2-BD59-A6C34878D82A}">
                    <a16:rowId xmlns:a16="http://schemas.microsoft.com/office/drawing/2014/main" val="10003"/>
                  </a:ext>
                </a:extLst>
              </a:tr>
              <a:tr h="1188812">
                <a:tc>
                  <a:txBody>
                    <a:bodyPr/>
                    <a:lstStyle/>
                    <a:p>
                      <a:r>
                        <a:rPr lang="en-US" sz="1200" b="1" dirty="0"/>
                        <a:t>Methods</a:t>
                      </a:r>
                      <a:endParaRPr lang="en-AU" sz="1200" dirty="0"/>
                    </a:p>
                  </a:txBody>
                  <a:tcPr marL="91443" marR="91443" marT="45724" marB="45724"/>
                </a:tc>
                <a:tc>
                  <a:txBody>
                    <a:bodyPr/>
                    <a:lstStyle/>
                    <a:p>
                      <a:r>
                        <a:rPr lang="en-US" sz="1200" dirty="0"/>
                        <a:t>Pre-post evaluation design. Quantitative and qualitative data were collected from counsellors using questionnaires prior to and immediately after the single (six-hour) training session, and 3 months after the training. </a:t>
                      </a:r>
                      <a:r>
                        <a:rPr lang="en-AU" sz="1200" dirty="0"/>
                        <a:t>Where subcategory data were missing it was assumed the response was negative.</a:t>
                      </a:r>
                      <a:r>
                        <a:rPr lang="en-AU" sz="1200" i="1" dirty="0"/>
                        <a:t> </a:t>
                      </a:r>
                      <a:endParaRPr lang="en-AU" sz="1200" dirty="0"/>
                    </a:p>
                  </a:txBody>
                  <a:tcPr marL="91443" marR="91443" marT="45724" marB="4572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i="1" dirty="0">
                          <a:solidFill>
                            <a:srgbClr val="C00000"/>
                          </a:solidFill>
                        </a:rPr>
                        <a:t>Important to give detail on what was actually done. </a:t>
                      </a:r>
                      <a:endParaRPr lang="en-AU" sz="1200" b="1" dirty="0">
                        <a:solidFill>
                          <a:srgbClr val="C00000"/>
                        </a:solidFill>
                      </a:endParaRPr>
                    </a:p>
                    <a:p>
                      <a:r>
                        <a:rPr lang="en-AU" sz="1200" b="1" i="1" dirty="0">
                          <a:solidFill>
                            <a:srgbClr val="C00000"/>
                          </a:solidFill>
                        </a:rPr>
                        <a:t>How data were collected and when and how data were analysed? Reviewer can then judge quality of research methods and analysis</a:t>
                      </a:r>
                      <a:endParaRPr lang="en-AU" sz="1200" b="1" dirty="0">
                        <a:solidFill>
                          <a:srgbClr val="C00000"/>
                        </a:solidFill>
                      </a:endParaRPr>
                    </a:p>
                  </a:txBody>
                  <a:tcPr marL="91443" marR="91443" marT="45724" marB="45724"/>
                </a:tc>
                <a:extLst>
                  <a:ext uri="{0D108BD9-81ED-4DB2-BD59-A6C34878D82A}">
                    <a16:rowId xmlns:a16="http://schemas.microsoft.com/office/drawing/2014/main" val="10004"/>
                  </a:ext>
                </a:extLst>
              </a:tr>
              <a:tr h="1737494">
                <a:tc>
                  <a:txBody>
                    <a:bodyPr/>
                    <a:lstStyle/>
                    <a:p>
                      <a:r>
                        <a:rPr lang="en-US" sz="1200" dirty="0"/>
                        <a:t> </a:t>
                      </a:r>
                      <a:r>
                        <a:rPr lang="en-US" sz="1200" b="1" dirty="0"/>
                        <a:t>Results</a:t>
                      </a:r>
                      <a:r>
                        <a:rPr lang="en-AU" sz="1200" dirty="0"/>
                        <a:t> </a:t>
                      </a:r>
                    </a:p>
                  </a:txBody>
                  <a:tcPr marL="91443" marR="91443" marT="45724" marB="45724"/>
                </a:tc>
                <a:tc>
                  <a:txBody>
                    <a:bodyPr/>
                    <a:lstStyle/>
                    <a:p>
                      <a:r>
                        <a:rPr lang="en-AU" sz="1200" dirty="0"/>
                        <a:t>33 counsellors attended training (76% female; 82% aged 45-64 years, 75% health professionals; 60% based in Tasmania); 56% reported having no personal experience of stroke; 36% had previously worked with stroke survivors and 15% had prior training in stroke. Most counsellors </a:t>
                      </a:r>
                      <a:r>
                        <a:rPr lang="en-AU" altLang="en-US" sz="1200" dirty="0"/>
                        <a:t>‘</a:t>
                      </a:r>
                      <a:r>
                        <a:rPr lang="en-AU" sz="1200" dirty="0"/>
                        <a:t>strongly agreed</a:t>
                      </a:r>
                      <a:r>
                        <a:rPr lang="en-AU" altLang="en-US" sz="1200" dirty="0"/>
                        <a:t>’</a:t>
                      </a:r>
                      <a:r>
                        <a:rPr lang="en-AU" sz="1200" dirty="0"/>
                        <a:t> or </a:t>
                      </a:r>
                      <a:r>
                        <a:rPr lang="en-AU" altLang="en-US" sz="1200" dirty="0"/>
                        <a:t>‘</a:t>
                      </a:r>
                      <a:r>
                        <a:rPr lang="en-AU" sz="1200" dirty="0"/>
                        <a:t>agreed</a:t>
                      </a:r>
                      <a:r>
                        <a:rPr lang="en-AU" altLang="en-US" sz="1200" dirty="0"/>
                        <a:t>’</a:t>
                      </a:r>
                      <a:r>
                        <a:rPr lang="en-AU" sz="1200" dirty="0"/>
                        <a:t> that the program was well organised (91%); well paced (91%) and that the group activities helped their learning (84%). Following training, counsellors improved their knowledge about stroke, such as being able to correctly report on the proportion of people that experience depression after stroke (Pre 30%, Follow-up 60%, p=0.04) and stroke kills more women than breast cancer (Pre 48%, Follow-up 84%, p=0.003). </a:t>
                      </a:r>
                    </a:p>
                  </a:txBody>
                  <a:tcPr marL="91443" marR="91443" marT="45724" marB="45724"/>
                </a:tc>
                <a:tc>
                  <a:txBody>
                    <a:bodyPr/>
                    <a:lstStyle/>
                    <a:p>
                      <a:r>
                        <a:rPr lang="en-AU" sz="1200" b="1" i="1" dirty="0">
                          <a:solidFill>
                            <a:srgbClr val="C00000"/>
                          </a:solidFill>
                        </a:rPr>
                        <a:t>Results are always of the most interest so better to have less background and more information here)</a:t>
                      </a:r>
                      <a:endParaRPr lang="en-AU" sz="1200" b="1" dirty="0">
                        <a:solidFill>
                          <a:srgbClr val="C00000"/>
                        </a:solidFill>
                      </a:endParaRPr>
                    </a:p>
                  </a:txBody>
                  <a:tcPr marL="91443" marR="91443" marT="45724" marB="45724"/>
                </a:tc>
                <a:extLst>
                  <a:ext uri="{0D108BD9-81ED-4DB2-BD59-A6C34878D82A}">
                    <a16:rowId xmlns:a16="http://schemas.microsoft.com/office/drawing/2014/main" val="10005"/>
                  </a:ext>
                </a:extLst>
              </a:tr>
              <a:tr h="457235">
                <a:tc>
                  <a:txBody>
                    <a:bodyPr/>
                    <a:lstStyle/>
                    <a:p>
                      <a:r>
                        <a:rPr lang="en-US" sz="1200" b="1" dirty="0"/>
                        <a:t>Conclusions</a:t>
                      </a:r>
                      <a:r>
                        <a:rPr lang="en-US" sz="1200" dirty="0"/>
                        <a:t> </a:t>
                      </a:r>
                      <a:endParaRPr lang="en-AU" sz="1200" dirty="0"/>
                    </a:p>
                  </a:txBody>
                  <a:tcPr marL="91443" marR="91443" marT="45724" marB="45724"/>
                </a:tc>
                <a:tc>
                  <a:txBody>
                    <a:bodyPr/>
                    <a:lstStyle/>
                    <a:p>
                      <a:r>
                        <a:rPr lang="en-US" sz="1200" dirty="0"/>
                        <a:t>The</a:t>
                      </a:r>
                      <a:r>
                        <a:rPr lang="en-AU" sz="1200" dirty="0"/>
                        <a:t> Counsellor Education Program</a:t>
                      </a:r>
                      <a:r>
                        <a:rPr lang="en-AU" sz="1200" b="1" i="1" dirty="0"/>
                        <a:t> </a:t>
                      </a:r>
                      <a:r>
                        <a:rPr lang="en-AU" sz="1200" dirty="0"/>
                        <a:t>was appropriate and effective for training community-based counsellors about stroke and its relationship to depression </a:t>
                      </a:r>
                    </a:p>
                  </a:txBody>
                  <a:tcPr marL="91443" marR="91443" marT="45724" marB="45724"/>
                </a:tc>
                <a:tc>
                  <a:txBody>
                    <a:bodyPr/>
                    <a:lstStyle/>
                    <a:p>
                      <a:r>
                        <a:rPr lang="en-AU" sz="1200" b="1" i="1" dirty="0">
                          <a:solidFill>
                            <a:srgbClr val="C00000"/>
                          </a:solidFill>
                        </a:rPr>
                        <a:t>Important to keep punchy and match back to original aim/s</a:t>
                      </a:r>
                      <a:endParaRPr lang="en-AU" sz="1200" b="1" dirty="0">
                        <a:solidFill>
                          <a:srgbClr val="C00000"/>
                        </a:solidFill>
                      </a:endParaRPr>
                    </a:p>
                  </a:txBody>
                  <a:tcPr marL="91443" marR="91443" marT="45724" marB="45724"/>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EEB6F-1DF1-495E-86DC-33E72AE61B20}"/>
              </a:ext>
            </a:extLst>
          </p:cNvPr>
          <p:cNvPicPr>
            <a:picLocks noChangeAspect="1"/>
          </p:cNvPicPr>
          <p:nvPr/>
        </p:nvPicPr>
        <p:blipFill>
          <a:blip r:embed="rId2"/>
          <a:stretch>
            <a:fillRect/>
          </a:stretch>
        </p:blipFill>
        <p:spPr>
          <a:xfrm>
            <a:off x="1095153" y="2005984"/>
            <a:ext cx="9806431" cy="2846031"/>
          </a:xfrm>
          <a:prstGeom prst="rect">
            <a:avLst/>
          </a:prstGeom>
        </p:spPr>
      </p:pic>
      <p:sp>
        <p:nvSpPr>
          <p:cNvPr id="3" name="TextBox 2">
            <a:extLst>
              <a:ext uri="{FF2B5EF4-FFF2-40B4-BE49-F238E27FC236}">
                <a16:creationId xmlns:a16="http://schemas.microsoft.com/office/drawing/2014/main" id="{7734D9CB-1FD4-419D-865B-1DEB86C62FC7}"/>
              </a:ext>
            </a:extLst>
          </p:cNvPr>
          <p:cNvSpPr txBox="1"/>
          <p:nvPr/>
        </p:nvSpPr>
        <p:spPr>
          <a:xfrm>
            <a:off x="340243" y="669851"/>
            <a:ext cx="10983432" cy="89255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AU" sz="2600" b="1" dirty="0">
                <a:ln/>
                <a:solidFill>
                  <a:srgbClr val="0070C0"/>
                </a:solidFill>
              </a:rPr>
              <a:t>Why reworking and carefully proofing your abstract matters – </a:t>
            </a:r>
          </a:p>
          <a:p>
            <a:pPr algn="r"/>
            <a:r>
              <a:rPr lang="en-AU" sz="2600" b="1" dirty="0">
                <a:ln/>
                <a:solidFill>
                  <a:srgbClr val="0070C0"/>
                </a:solidFill>
              </a:rPr>
              <a:t>it will be published and live forever of the www!</a:t>
            </a:r>
          </a:p>
        </p:txBody>
      </p:sp>
      <p:sp>
        <p:nvSpPr>
          <p:cNvPr id="4" name="Rectangle 3">
            <a:extLst>
              <a:ext uri="{FF2B5EF4-FFF2-40B4-BE49-F238E27FC236}">
                <a16:creationId xmlns:a16="http://schemas.microsoft.com/office/drawing/2014/main" id="{BC45A6D3-AF34-4C8D-8BE1-AA6F66BEE458}"/>
              </a:ext>
            </a:extLst>
          </p:cNvPr>
          <p:cNvSpPr/>
          <p:nvPr/>
        </p:nvSpPr>
        <p:spPr>
          <a:xfrm>
            <a:off x="804531" y="5418707"/>
            <a:ext cx="10519144" cy="923330"/>
          </a:xfrm>
          <a:prstGeom prst="rect">
            <a:avLst/>
          </a:prstGeom>
        </p:spPr>
        <p:txBody>
          <a:bodyPr wrap="square">
            <a:spAutoFit/>
          </a:bodyPr>
          <a:lstStyle/>
          <a:p>
            <a:r>
              <a:rPr lang="en-AU" dirty="0">
                <a:hlinkClick r:id="rId3"/>
              </a:rPr>
              <a:t>https://journals.sagepub.com/doi/abs/10.1177/1747493019858233?journalCode=wsoa</a:t>
            </a:r>
            <a:endParaRPr lang="en-AU" dirty="0"/>
          </a:p>
          <a:p>
            <a:endParaRPr lang="en-AU" dirty="0"/>
          </a:p>
          <a:p>
            <a:endParaRPr lang="en-AU" dirty="0"/>
          </a:p>
        </p:txBody>
      </p:sp>
      <p:pic>
        <p:nvPicPr>
          <p:cNvPr id="5" name="Picture 4">
            <a:extLst>
              <a:ext uri="{FF2B5EF4-FFF2-40B4-BE49-F238E27FC236}">
                <a16:creationId xmlns:a16="http://schemas.microsoft.com/office/drawing/2014/main" id="{89BF7919-201F-497C-8449-4EE4A3826C26}"/>
              </a:ext>
            </a:extLst>
          </p:cNvPr>
          <p:cNvPicPr>
            <a:picLocks noChangeAspect="1"/>
          </p:cNvPicPr>
          <p:nvPr/>
        </p:nvPicPr>
        <p:blipFill>
          <a:blip r:embed="rId4"/>
          <a:stretch>
            <a:fillRect/>
          </a:stretch>
        </p:blipFill>
        <p:spPr>
          <a:xfrm>
            <a:off x="9825591" y="4841452"/>
            <a:ext cx="1561878" cy="156187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94E307-E51A-45F3-80DB-141D8F9D486D}"/>
              </a:ext>
            </a:extLst>
          </p:cNvPr>
          <p:cNvSpPr/>
          <p:nvPr/>
        </p:nvSpPr>
        <p:spPr>
          <a:xfrm>
            <a:off x="276448" y="520511"/>
            <a:ext cx="11791506" cy="6052554"/>
          </a:xfrm>
          <a:prstGeom prst="rect">
            <a:avLst/>
          </a:prstGeom>
        </p:spPr>
        <p:txBody>
          <a:bodyPr wrap="square">
            <a:spAutoFit/>
          </a:bodyPr>
          <a:lstStyle/>
          <a:p>
            <a:pPr algn="ctr">
              <a:lnSpc>
                <a:spcPct val="80000"/>
              </a:lnSpc>
            </a:pPr>
            <a:r>
              <a:rPr lang="en-AU" altLang="en-US" sz="1600" b="1" dirty="0">
                <a:latin typeface="Arial" panose="020B0604020202020204" pitchFamily="34" charset="0"/>
                <a:cs typeface="Arial" panose="020B0604020202020204" pitchFamily="34" charset="0"/>
              </a:rPr>
              <a:t>ABSTRACT 3 [unedited V1] Words 250 (currently 369)</a:t>
            </a:r>
            <a:endParaRPr lang="en-AU" altLang="en-US" sz="1600" dirty="0">
              <a:latin typeface="Arial" panose="020B0604020202020204" pitchFamily="34" charset="0"/>
              <a:cs typeface="Arial" panose="020B0604020202020204" pitchFamily="34" charset="0"/>
            </a:endParaRPr>
          </a:p>
          <a:p>
            <a:pPr>
              <a:lnSpc>
                <a:spcPct val="80000"/>
              </a:lnSpc>
            </a:pPr>
            <a:endParaRPr lang="en-AU" altLang="en-US" sz="1100" b="1" dirty="0">
              <a:latin typeface="Arial" panose="020B0604020202020204" pitchFamily="34" charset="0"/>
              <a:cs typeface="Arial" panose="020B0604020202020204" pitchFamily="34" charset="0"/>
            </a:endParaRPr>
          </a:p>
          <a:p>
            <a:pPr>
              <a:lnSpc>
                <a:spcPct val="114000"/>
              </a:lnSpc>
            </a:pPr>
            <a:r>
              <a:rPr lang="en-AU" sz="1400" b="1" dirty="0">
                <a:latin typeface="Arial" panose="020B0604020202020204" pitchFamily="34" charset="0"/>
                <a:cs typeface="Arial" panose="020B0604020202020204" pitchFamily="34" charset="0"/>
              </a:rPr>
              <a:t>Background</a:t>
            </a:r>
            <a:endParaRPr lang="en-AU" sz="1400" dirty="0">
              <a:latin typeface="Arial" panose="020B0604020202020204" pitchFamily="34" charset="0"/>
              <a:cs typeface="Arial" panose="020B0604020202020204" pitchFamily="34" charset="0"/>
            </a:endParaRPr>
          </a:p>
          <a:p>
            <a:pPr>
              <a:lnSpc>
                <a:spcPct val="114000"/>
              </a:lnSpc>
            </a:pPr>
            <a:r>
              <a:rPr lang="en-AU" sz="1400" dirty="0">
                <a:latin typeface="Arial" panose="020B0604020202020204" pitchFamily="34" charset="0"/>
                <a:cs typeface="Arial" panose="020B0604020202020204" pitchFamily="34" charset="0"/>
              </a:rPr>
              <a:t>Changing clinical practice is complex. The Shared Team Efforts Leading to Adherence Results (STELAR) program was designed as a multifaceted intervention directed at clinicians to improve stroke care. A stepped-wedge cluster randomised controlled trial of the program has been undertaken in  Victorian hospitals. </a:t>
            </a:r>
          </a:p>
          <a:p>
            <a:pPr>
              <a:lnSpc>
                <a:spcPct val="114000"/>
              </a:lnSpc>
            </a:pPr>
            <a:r>
              <a:rPr lang="en-AU" sz="1400" b="1" dirty="0">
                <a:latin typeface="Arial" panose="020B0604020202020204" pitchFamily="34" charset="0"/>
                <a:cs typeface="Arial" panose="020B0604020202020204" pitchFamily="34" charset="0"/>
              </a:rPr>
              <a:t>Aims</a:t>
            </a:r>
            <a:endParaRPr lang="en-AU" sz="1400" dirty="0">
              <a:latin typeface="Arial" panose="020B0604020202020204" pitchFamily="34" charset="0"/>
              <a:cs typeface="Arial" panose="020B0604020202020204" pitchFamily="34" charset="0"/>
            </a:endParaRPr>
          </a:p>
          <a:p>
            <a:pPr>
              <a:lnSpc>
                <a:spcPct val="114000"/>
              </a:lnSpc>
            </a:pPr>
            <a:r>
              <a:rPr lang="en-AU" sz="1400" dirty="0">
                <a:latin typeface="Arial" panose="020B0604020202020204" pitchFamily="34" charset="0"/>
                <a:cs typeface="Arial" panose="020B0604020202020204" pitchFamily="34" charset="0"/>
              </a:rPr>
              <a:t>To describe how the STEALAR intervention was delivered and received by clinicians at participating hospitals.</a:t>
            </a:r>
          </a:p>
          <a:p>
            <a:pPr>
              <a:lnSpc>
                <a:spcPct val="114000"/>
              </a:lnSpc>
            </a:pPr>
            <a:r>
              <a:rPr lang="en-AU" sz="1400" b="1" dirty="0">
                <a:latin typeface="Arial" panose="020B0604020202020204" pitchFamily="34" charset="0"/>
                <a:cs typeface="Arial" panose="020B0604020202020204" pitchFamily="34" charset="0"/>
              </a:rPr>
              <a:t>Methods</a:t>
            </a:r>
            <a:endParaRPr lang="en-AU" sz="1400" dirty="0">
              <a:latin typeface="Arial" panose="020B0604020202020204" pitchFamily="34" charset="0"/>
              <a:cs typeface="Arial" panose="020B0604020202020204" pitchFamily="34" charset="0"/>
            </a:endParaRPr>
          </a:p>
          <a:p>
            <a:pPr>
              <a:lnSpc>
                <a:spcPct val="114000"/>
              </a:lnSpc>
            </a:pPr>
            <a:r>
              <a:rPr lang="en-AU" sz="1400" dirty="0">
                <a:latin typeface="Arial" panose="020B0604020202020204" pitchFamily="34" charset="0"/>
                <a:cs typeface="Arial" panose="020B0604020202020204" pitchFamily="34" charset="0"/>
              </a:rPr>
              <a:t>The intervention included: 1) a pre-survey of clinicians, 2) two externally facilitated workshops: where local clinical performance data from the Australian Stroke Clinical Registry were reviewed and there was development of an action plan to improve practice, and 3) support (email or phone) provided by the external facilitator for two months. The process evaluation included data collected via direct observations of workshops, a participant satisfaction survey, facilitator log for details of support offered, and semi-structured interviews with clinical champions and the external facilitator at completion of the intervention. Qualitative data were analysed thematically, and quantitative data summarised descriptively.</a:t>
            </a:r>
          </a:p>
          <a:p>
            <a:pPr>
              <a:lnSpc>
                <a:spcPct val="114000"/>
              </a:lnSpc>
            </a:pPr>
            <a:r>
              <a:rPr lang="en-US" altLang="en-US" sz="1400" b="1" dirty="0">
                <a:latin typeface="Arial" panose="020B0604020202020204" pitchFamily="34" charset="0"/>
                <a:cs typeface="Arial" panose="020B0604020202020204" pitchFamily="34" charset="0"/>
              </a:rPr>
              <a:t>Results</a:t>
            </a:r>
          </a:p>
          <a:p>
            <a:pPr>
              <a:lnSpc>
                <a:spcPct val="114000"/>
              </a:lnSpc>
            </a:pPr>
            <a:r>
              <a:rPr lang="en-US" altLang="en-US" sz="1400" dirty="0">
                <a:latin typeface="Arial" panose="020B0604020202020204" pitchFamily="34" charset="0"/>
                <a:cs typeface="Arial" panose="020B0604020202020204" pitchFamily="34" charset="0"/>
              </a:rPr>
              <a:t>Eight hospitals completed the pre-survey prior to workshop 1, 18 workshops were completed at nine hospitals involving 144 clinicians. All hospitals developed action plans, with seven selecting multiple processes of care to focus on (2-4). Response rate for the satisfaction survey was 62%. Having the project driven and facilitated by an external </a:t>
            </a:r>
            <a:r>
              <a:rPr lang="en-US" altLang="en-US" sz="1400" dirty="0" err="1">
                <a:latin typeface="Arial" panose="020B0604020202020204" pitchFamily="34" charset="0"/>
                <a:cs typeface="Arial" panose="020B0604020202020204" pitchFamily="34" charset="0"/>
              </a:rPr>
              <a:t>organisation</a:t>
            </a:r>
            <a:r>
              <a:rPr lang="en-US" altLang="en-US" sz="1400" dirty="0">
                <a:latin typeface="Arial" panose="020B0604020202020204" pitchFamily="34" charset="0"/>
                <a:cs typeface="Arial" panose="020B0604020202020204" pitchFamily="34" charset="0"/>
              </a:rPr>
              <a:t>, and a team with recognized expertise in stroke was useful, and use of AuSCR data was an important motivator for change. Being involved promoted engagement of the wider multidisciplinary team, and greater collaboration. The external facilitator was described as knowledgeable, and particularly assisted in guiding the development of the action plan and strategies. However, respondents described that limited buy-in and engagement of medical staff influenced clinical change, and often the area of focus. Turnover of staff and unexpected absences of local clinical champions at hospitals also impacted on potential change. It was perceived that having a longer support period would be beneficial, as many strategies were still being implemented after the intervention finished.</a:t>
            </a:r>
          </a:p>
          <a:p>
            <a:pPr>
              <a:lnSpc>
                <a:spcPct val="114000"/>
              </a:lnSpc>
            </a:pPr>
            <a:r>
              <a:rPr lang="en-US" altLang="en-US" sz="1400" b="1" dirty="0">
                <a:latin typeface="Arial" panose="020B0604020202020204" pitchFamily="34" charset="0"/>
                <a:cs typeface="Arial" panose="020B0604020202020204" pitchFamily="34" charset="0"/>
              </a:rPr>
              <a:t>Conclusion</a:t>
            </a:r>
          </a:p>
          <a:p>
            <a:pPr>
              <a:lnSpc>
                <a:spcPct val="114000"/>
              </a:lnSpc>
            </a:pPr>
            <a:r>
              <a:rPr lang="en-US" altLang="en-US" sz="1400" dirty="0">
                <a:latin typeface="Arial" panose="020B0604020202020204" pitchFamily="34" charset="0"/>
                <a:cs typeface="Arial" panose="020B0604020202020204" pitchFamily="34" charset="0"/>
              </a:rPr>
              <a:t>Results of this process evaluation provide important context relating to the primary results and permit reproducibility. </a:t>
            </a:r>
            <a:endParaRPr lang="en-AU"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6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A145EFB-202C-4A79-A22B-3053730711DC}"/>
              </a:ext>
            </a:extLst>
          </p:cNvPr>
          <p:cNvGraphicFramePr>
            <a:graphicFrameLocks noGrp="1"/>
          </p:cNvGraphicFramePr>
          <p:nvPr>
            <p:extLst>
              <p:ext uri="{D42A27DB-BD31-4B8C-83A1-F6EECF244321}">
                <p14:modId xmlns:p14="http://schemas.microsoft.com/office/powerpoint/2010/main" val="2257009516"/>
              </p:ext>
            </p:extLst>
          </p:nvPr>
        </p:nvGraphicFramePr>
        <p:xfrm>
          <a:off x="180753" y="136525"/>
          <a:ext cx="11919097" cy="5711382"/>
        </p:xfrm>
        <a:graphic>
          <a:graphicData uri="http://schemas.openxmlformats.org/drawingml/2006/table">
            <a:tbl>
              <a:tblPr firstRow="1" bandRow="1">
                <a:tableStyleId>{5C22544A-7EE6-4342-B048-85BDC9FD1C3A}</a:tableStyleId>
              </a:tblPr>
              <a:tblGrid>
                <a:gridCol w="1436766">
                  <a:extLst>
                    <a:ext uri="{9D8B030D-6E8A-4147-A177-3AD203B41FA5}">
                      <a16:colId xmlns:a16="http://schemas.microsoft.com/office/drawing/2014/main" val="20000"/>
                    </a:ext>
                  </a:extLst>
                </a:gridCol>
                <a:gridCol w="7133337">
                  <a:extLst>
                    <a:ext uri="{9D8B030D-6E8A-4147-A177-3AD203B41FA5}">
                      <a16:colId xmlns:a16="http://schemas.microsoft.com/office/drawing/2014/main" val="20001"/>
                    </a:ext>
                  </a:extLst>
                </a:gridCol>
                <a:gridCol w="3348994">
                  <a:extLst>
                    <a:ext uri="{9D8B030D-6E8A-4147-A177-3AD203B41FA5}">
                      <a16:colId xmlns:a16="http://schemas.microsoft.com/office/drawing/2014/main" val="20002"/>
                    </a:ext>
                  </a:extLst>
                </a:gridCol>
              </a:tblGrid>
              <a:tr h="640130">
                <a:tc>
                  <a:txBody>
                    <a:bodyPr/>
                    <a:lstStyle/>
                    <a:p>
                      <a:r>
                        <a:rPr lang="en-AU" sz="1800" dirty="0"/>
                        <a:t>Abstract section</a:t>
                      </a:r>
                    </a:p>
                  </a:txBody>
                  <a:tcPr marL="91443" marR="91443" marT="45724" marB="45724"/>
                </a:tc>
                <a:tc>
                  <a:txBody>
                    <a:bodyPr/>
                    <a:lstStyle/>
                    <a:p>
                      <a:r>
                        <a:rPr lang="en-AU" sz="1800" dirty="0"/>
                        <a:t>Content</a:t>
                      </a:r>
                    </a:p>
                  </a:txBody>
                  <a:tcPr marL="91443" marR="91443" marT="45724" marB="45724"/>
                </a:tc>
                <a:tc>
                  <a:txBody>
                    <a:bodyPr/>
                    <a:lstStyle/>
                    <a:p>
                      <a:r>
                        <a:rPr lang="en-AU" sz="1800" dirty="0"/>
                        <a:t>Reason</a:t>
                      </a:r>
                      <a:r>
                        <a:rPr lang="en-AU" sz="1800" baseline="0" dirty="0"/>
                        <a:t> for edits</a:t>
                      </a:r>
                      <a:endParaRPr lang="en-AU" sz="1800" dirty="0"/>
                    </a:p>
                  </a:txBody>
                  <a:tcPr marL="91443" marR="91443" marT="45724" marB="45724"/>
                </a:tc>
                <a:extLst>
                  <a:ext uri="{0D108BD9-81ED-4DB2-BD59-A6C34878D82A}">
                    <a16:rowId xmlns:a16="http://schemas.microsoft.com/office/drawing/2014/main" val="10000"/>
                  </a:ext>
                </a:extLst>
              </a:tr>
              <a:tr h="640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a:t>Title</a:t>
                      </a:r>
                      <a:endParaRPr lang="en-AU" sz="1200" dirty="0"/>
                    </a:p>
                    <a:p>
                      <a:endParaRPr lang="en-AU" sz="1200" dirty="0"/>
                    </a:p>
                  </a:txBody>
                  <a:tcPr marL="91443" marR="91443" marT="45724" marB="4572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t>Reducing clinical variation in Victorian hospitals: process evaluation of the Shared Team Efforts Leading to Adherence Results (STELAR) project</a:t>
                      </a:r>
                      <a:endParaRPr lang="en-AU" sz="1400" b="1" dirty="0"/>
                    </a:p>
                  </a:txBody>
                  <a:tcPr marL="91443" marR="91443" marT="45724" marB="45724"/>
                </a:tc>
                <a:tc>
                  <a:txBody>
                    <a:bodyPr/>
                    <a:lstStyle/>
                    <a:p>
                      <a:endParaRPr lang="en-AU" dirty="0"/>
                    </a:p>
                  </a:txBody>
                  <a:tcPr marL="91443" marR="91443" marT="45724" marB="45724"/>
                </a:tc>
                <a:extLst>
                  <a:ext uri="{0D108BD9-81ED-4DB2-BD59-A6C34878D82A}">
                    <a16:rowId xmlns:a16="http://schemas.microsoft.com/office/drawing/2014/main" val="10001"/>
                  </a:ext>
                </a:extLst>
              </a:tr>
              <a:tr h="1188812">
                <a:tc>
                  <a:txBody>
                    <a:bodyPr/>
                    <a:lstStyle/>
                    <a:p>
                      <a:r>
                        <a:rPr lang="en-US" sz="1200" b="1" dirty="0"/>
                        <a:t>Background</a:t>
                      </a:r>
                      <a:endParaRPr lang="en-AU" sz="1200" dirty="0"/>
                    </a:p>
                  </a:txBody>
                  <a:tcPr marL="91443" marR="91443" marT="45724" marB="45724"/>
                </a:tc>
                <a:tc>
                  <a:txBody>
                    <a:bodyPr/>
                    <a:lstStyle/>
                    <a:p>
                      <a:endParaRPr lang="en-AU" sz="1200" dirty="0"/>
                    </a:p>
                  </a:txBody>
                  <a:tcPr marL="91443" marR="91443" marT="45724" marB="45724"/>
                </a:tc>
                <a:tc>
                  <a:txBody>
                    <a:bodyPr/>
                    <a:lstStyle/>
                    <a:p>
                      <a:endParaRPr lang="en-AU" sz="1600" kern="1200" dirty="0">
                        <a:solidFill>
                          <a:schemeClr val="dk1"/>
                        </a:solidFill>
                        <a:effectLst/>
                        <a:latin typeface="+mn-lt"/>
                        <a:ea typeface="+mn-ea"/>
                        <a:cs typeface="+mn-cs"/>
                      </a:endParaRPr>
                    </a:p>
                    <a:p>
                      <a:endParaRPr lang="en-AU" sz="1600" kern="1200" dirty="0">
                        <a:solidFill>
                          <a:schemeClr val="dk1"/>
                        </a:solidFill>
                        <a:effectLst/>
                        <a:latin typeface="+mn-lt"/>
                        <a:ea typeface="+mn-ea"/>
                        <a:cs typeface="+mn-cs"/>
                      </a:endParaRPr>
                    </a:p>
                    <a:p>
                      <a:r>
                        <a:rPr lang="en-AU" sz="1600" kern="1200" dirty="0">
                          <a:solidFill>
                            <a:schemeClr val="dk1"/>
                          </a:solidFill>
                          <a:effectLst/>
                          <a:latin typeface="+mn-lt"/>
                          <a:ea typeface="+mn-ea"/>
                          <a:cs typeface="+mn-cs"/>
                        </a:rPr>
                        <a:t>Number hospitals mentioned in results so have taken out here</a:t>
                      </a:r>
                      <a:endParaRPr lang="en-AU" sz="1600" dirty="0"/>
                    </a:p>
                  </a:txBody>
                  <a:tcPr marL="91443" marR="91443" marT="45724" marB="45724"/>
                </a:tc>
                <a:extLst>
                  <a:ext uri="{0D108BD9-81ED-4DB2-BD59-A6C34878D82A}">
                    <a16:rowId xmlns:a16="http://schemas.microsoft.com/office/drawing/2014/main" val="10002"/>
                  </a:ext>
                </a:extLst>
              </a:tr>
              <a:tr h="374543">
                <a:tc>
                  <a:txBody>
                    <a:bodyPr/>
                    <a:lstStyle/>
                    <a:p>
                      <a:r>
                        <a:rPr lang="en-AU" sz="1200" b="1" dirty="0"/>
                        <a:t>Aims:</a:t>
                      </a:r>
                      <a:r>
                        <a:rPr lang="en-AU" sz="1200" dirty="0"/>
                        <a:t> </a:t>
                      </a:r>
                    </a:p>
                  </a:txBody>
                  <a:tcPr marL="91443" marR="91443" marT="45724" marB="45724"/>
                </a:tc>
                <a:tc>
                  <a:txBody>
                    <a:bodyPr/>
                    <a:lstStyle/>
                    <a:p>
                      <a:endParaRPr lang="en-AU" sz="1200" dirty="0"/>
                    </a:p>
                  </a:txBody>
                  <a:tcPr marL="91443" marR="91443" marT="45724" marB="45724"/>
                </a:tc>
                <a:tc>
                  <a:txBody>
                    <a:bodyPr/>
                    <a:lstStyle/>
                    <a:p>
                      <a:r>
                        <a:rPr lang="en-AU" sz="1600" dirty="0"/>
                        <a:t>Check carefully for spelling mistakes. </a:t>
                      </a:r>
                    </a:p>
                    <a:p>
                      <a:r>
                        <a:rPr lang="en-AU" sz="1600" dirty="0"/>
                        <a:t>Avoid unnecessary use of acronyms</a:t>
                      </a:r>
                    </a:p>
                  </a:txBody>
                  <a:tcPr marL="91443" marR="91443" marT="45724" marB="45724"/>
                </a:tc>
                <a:extLst>
                  <a:ext uri="{0D108BD9-81ED-4DB2-BD59-A6C34878D82A}">
                    <a16:rowId xmlns:a16="http://schemas.microsoft.com/office/drawing/2014/main" val="10003"/>
                  </a:ext>
                </a:extLst>
              </a:tr>
              <a:tr h="2663182">
                <a:tc>
                  <a:txBody>
                    <a:bodyPr/>
                    <a:lstStyle/>
                    <a:p>
                      <a:r>
                        <a:rPr lang="en-US" sz="1200" b="1" dirty="0"/>
                        <a:t>Methods</a:t>
                      </a:r>
                      <a:endParaRPr lang="en-AU" sz="1200" dirty="0"/>
                    </a:p>
                  </a:txBody>
                  <a:tcPr marL="91443" marR="91443" marT="45724" marB="45724"/>
                </a:tc>
                <a:tc>
                  <a:txBody>
                    <a:bodyPr/>
                    <a:lstStyle/>
                    <a:p>
                      <a:endParaRPr lang="en-AU" sz="1200" dirty="0"/>
                    </a:p>
                  </a:txBody>
                  <a:tcPr marL="91443" marR="91443" marT="45724" marB="45724"/>
                </a:tc>
                <a:tc>
                  <a:txBody>
                    <a:bodyPr/>
                    <a:lstStyle/>
                    <a:p>
                      <a:endParaRPr lang="en-AU" dirty="0"/>
                    </a:p>
                  </a:txBody>
                  <a:tcPr marL="91443" marR="91443" marT="45724" marB="45724"/>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6240C83C-1767-49B1-B910-DE548542D1D0}"/>
              </a:ext>
            </a:extLst>
          </p:cNvPr>
          <p:cNvPicPr>
            <a:picLocks noChangeAspect="1"/>
          </p:cNvPicPr>
          <p:nvPr/>
        </p:nvPicPr>
        <p:blipFill>
          <a:blip r:embed="rId2"/>
          <a:stretch>
            <a:fillRect/>
          </a:stretch>
        </p:blipFill>
        <p:spPr>
          <a:xfrm>
            <a:off x="2102700" y="1518019"/>
            <a:ext cx="5730859" cy="1023162"/>
          </a:xfrm>
          <a:prstGeom prst="rect">
            <a:avLst/>
          </a:prstGeom>
        </p:spPr>
      </p:pic>
      <p:pic>
        <p:nvPicPr>
          <p:cNvPr id="3" name="Picture 2">
            <a:extLst>
              <a:ext uri="{FF2B5EF4-FFF2-40B4-BE49-F238E27FC236}">
                <a16:creationId xmlns:a16="http://schemas.microsoft.com/office/drawing/2014/main" id="{5B7FF0D4-6A01-4B7E-B072-B325AF5AEF9E}"/>
              </a:ext>
            </a:extLst>
          </p:cNvPr>
          <p:cNvPicPr>
            <a:picLocks noChangeAspect="1"/>
          </p:cNvPicPr>
          <p:nvPr/>
        </p:nvPicPr>
        <p:blipFill rotWithShape="1">
          <a:blip r:embed="rId3"/>
          <a:srcRect t="14550"/>
          <a:stretch/>
        </p:blipFill>
        <p:spPr>
          <a:xfrm>
            <a:off x="1932581" y="2651073"/>
            <a:ext cx="6642147" cy="497041"/>
          </a:xfrm>
          <a:prstGeom prst="rect">
            <a:avLst/>
          </a:prstGeom>
        </p:spPr>
      </p:pic>
      <p:pic>
        <p:nvPicPr>
          <p:cNvPr id="4" name="Picture 3">
            <a:extLst>
              <a:ext uri="{FF2B5EF4-FFF2-40B4-BE49-F238E27FC236}">
                <a16:creationId xmlns:a16="http://schemas.microsoft.com/office/drawing/2014/main" id="{8ADD6615-2055-445C-BEAA-8DD61E67C29B}"/>
              </a:ext>
            </a:extLst>
          </p:cNvPr>
          <p:cNvPicPr>
            <a:picLocks noChangeAspect="1"/>
          </p:cNvPicPr>
          <p:nvPr/>
        </p:nvPicPr>
        <p:blipFill>
          <a:blip r:embed="rId4"/>
          <a:stretch>
            <a:fillRect/>
          </a:stretch>
        </p:blipFill>
        <p:spPr>
          <a:xfrm>
            <a:off x="1932581" y="3185585"/>
            <a:ext cx="6263721" cy="2651689"/>
          </a:xfrm>
          <a:prstGeom prst="rect">
            <a:avLst/>
          </a:prstGeom>
        </p:spPr>
      </p:pic>
    </p:spTree>
    <p:extLst>
      <p:ext uri="{BB962C8B-B14F-4D97-AF65-F5344CB8AC3E}">
        <p14:creationId xmlns:p14="http://schemas.microsoft.com/office/powerpoint/2010/main" val="204630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87FF15B-4483-4DCF-936C-58B68D311135}"/>
              </a:ext>
            </a:extLst>
          </p:cNvPr>
          <p:cNvGraphicFramePr>
            <a:graphicFrameLocks noGrp="1"/>
          </p:cNvGraphicFramePr>
          <p:nvPr>
            <p:extLst>
              <p:ext uri="{D42A27DB-BD31-4B8C-83A1-F6EECF244321}">
                <p14:modId xmlns:p14="http://schemas.microsoft.com/office/powerpoint/2010/main" val="3562984168"/>
              </p:ext>
            </p:extLst>
          </p:nvPr>
        </p:nvGraphicFramePr>
        <p:xfrm>
          <a:off x="205563" y="168422"/>
          <a:ext cx="11780874" cy="6119061"/>
        </p:xfrm>
        <a:graphic>
          <a:graphicData uri="http://schemas.openxmlformats.org/drawingml/2006/table">
            <a:tbl>
              <a:tblPr firstRow="1" bandRow="1">
                <a:tableStyleId>{5C22544A-7EE6-4342-B048-85BDC9FD1C3A}</a:tableStyleId>
              </a:tblPr>
              <a:tblGrid>
                <a:gridCol w="1420104">
                  <a:extLst>
                    <a:ext uri="{9D8B030D-6E8A-4147-A177-3AD203B41FA5}">
                      <a16:colId xmlns:a16="http://schemas.microsoft.com/office/drawing/2014/main" val="20000"/>
                    </a:ext>
                  </a:extLst>
                </a:gridCol>
                <a:gridCol w="7298593">
                  <a:extLst>
                    <a:ext uri="{9D8B030D-6E8A-4147-A177-3AD203B41FA5}">
                      <a16:colId xmlns:a16="http://schemas.microsoft.com/office/drawing/2014/main" val="20001"/>
                    </a:ext>
                  </a:extLst>
                </a:gridCol>
                <a:gridCol w="3062177">
                  <a:extLst>
                    <a:ext uri="{9D8B030D-6E8A-4147-A177-3AD203B41FA5}">
                      <a16:colId xmlns:a16="http://schemas.microsoft.com/office/drawing/2014/main" val="20002"/>
                    </a:ext>
                  </a:extLst>
                </a:gridCol>
              </a:tblGrid>
              <a:tr h="529755">
                <a:tc>
                  <a:txBody>
                    <a:bodyPr/>
                    <a:lstStyle/>
                    <a:p>
                      <a:r>
                        <a:rPr lang="en-AU" sz="1800" dirty="0"/>
                        <a:t>Abstract section</a:t>
                      </a:r>
                    </a:p>
                  </a:txBody>
                  <a:tcPr marL="91443" marR="91443" marT="45724" marB="45724"/>
                </a:tc>
                <a:tc>
                  <a:txBody>
                    <a:bodyPr/>
                    <a:lstStyle/>
                    <a:p>
                      <a:r>
                        <a:rPr lang="en-AU" sz="1800" dirty="0"/>
                        <a:t>Content</a:t>
                      </a:r>
                    </a:p>
                  </a:txBody>
                  <a:tcPr marL="91443" marR="91443" marT="45724" marB="45724"/>
                </a:tc>
                <a:tc>
                  <a:txBody>
                    <a:bodyPr/>
                    <a:lstStyle/>
                    <a:p>
                      <a:r>
                        <a:rPr lang="en-AU" sz="1800" dirty="0"/>
                        <a:t>Reason</a:t>
                      </a:r>
                      <a:r>
                        <a:rPr lang="en-AU" sz="1800" baseline="0" dirty="0"/>
                        <a:t> for edits</a:t>
                      </a:r>
                      <a:endParaRPr lang="en-AU" sz="1800" dirty="0"/>
                    </a:p>
                  </a:txBody>
                  <a:tcPr marL="91443" marR="91443" marT="45724" marB="45724"/>
                </a:tc>
                <a:extLst>
                  <a:ext uri="{0D108BD9-81ED-4DB2-BD59-A6C34878D82A}">
                    <a16:rowId xmlns:a16="http://schemas.microsoft.com/office/drawing/2014/main" val="10000"/>
                  </a:ext>
                </a:extLst>
              </a:tr>
              <a:tr h="3710327">
                <a:tc>
                  <a:txBody>
                    <a:bodyPr/>
                    <a:lstStyle/>
                    <a:p>
                      <a:r>
                        <a:rPr lang="en-US" sz="1200" dirty="0"/>
                        <a:t> </a:t>
                      </a:r>
                      <a:r>
                        <a:rPr lang="en-US" sz="1200" b="1" dirty="0"/>
                        <a:t>Results</a:t>
                      </a:r>
                      <a:r>
                        <a:rPr lang="en-AU" sz="1200" dirty="0"/>
                        <a:t> </a:t>
                      </a:r>
                    </a:p>
                  </a:txBody>
                  <a:tcPr marL="91443" marR="91443" marT="45724" marB="45724"/>
                </a:tc>
                <a:tc>
                  <a:txBody>
                    <a:bodyPr/>
                    <a:lstStyle/>
                    <a:p>
                      <a:endParaRPr lang="en-AU" sz="1200" dirty="0"/>
                    </a:p>
                  </a:txBody>
                  <a:tcPr marL="91443" marR="91443" marT="45724" marB="45724"/>
                </a:tc>
                <a:tc>
                  <a:txBody>
                    <a:bodyPr/>
                    <a:lstStyle/>
                    <a:p>
                      <a:r>
                        <a:rPr lang="en-AU" sz="1800" kern="1200" dirty="0">
                          <a:solidFill>
                            <a:schemeClr val="dk1"/>
                          </a:solidFill>
                          <a:effectLst/>
                          <a:latin typeface="+mn-lt"/>
                          <a:ea typeface="+mn-ea"/>
                          <a:cs typeface="+mn-cs"/>
                        </a:rPr>
                        <a:t>Not presenting data on this so wasting words</a:t>
                      </a:r>
                    </a:p>
                    <a:p>
                      <a:r>
                        <a:rPr lang="en-AU" sz="1800" kern="1200" dirty="0">
                          <a:solidFill>
                            <a:schemeClr val="dk1"/>
                          </a:solidFill>
                          <a:effectLst/>
                          <a:latin typeface="+mn-lt"/>
                          <a:ea typeface="+mn-ea"/>
                          <a:cs typeface="+mn-cs"/>
                        </a:rPr>
                        <a:t>What are these numbers referencing to IQR, min-max?</a:t>
                      </a:r>
                    </a:p>
                    <a:p>
                      <a:r>
                        <a:rPr lang="en-AU" sz="1800" kern="1200" dirty="0">
                          <a:solidFill>
                            <a:schemeClr val="dk1"/>
                          </a:solidFill>
                          <a:effectLst/>
                          <a:latin typeface="+mn-lt"/>
                          <a:ea typeface="+mn-ea"/>
                          <a:cs typeface="+mn-cs"/>
                        </a:rPr>
                        <a:t>Is this the right subheading or did you triangulate from all sources?</a:t>
                      </a:r>
                    </a:p>
                    <a:p>
                      <a:r>
                        <a:rPr lang="en-AU" sz="1800" b="1" kern="1200" dirty="0">
                          <a:solidFill>
                            <a:schemeClr val="dk1"/>
                          </a:solidFill>
                          <a:effectLst/>
                          <a:latin typeface="+mn-lt"/>
                          <a:ea typeface="+mn-ea"/>
                          <a:cs typeface="+mn-cs"/>
                        </a:rPr>
                        <a:t>Other edits to simply sentences and reduce words</a:t>
                      </a:r>
                      <a:endParaRPr lang="en-AU" sz="1200" b="1" dirty="0">
                        <a:solidFill>
                          <a:srgbClr val="C00000"/>
                        </a:solidFill>
                      </a:endParaRPr>
                    </a:p>
                  </a:txBody>
                  <a:tcPr marL="91443" marR="91443" marT="45724" marB="45724"/>
                </a:tc>
                <a:extLst>
                  <a:ext uri="{0D108BD9-81ED-4DB2-BD59-A6C34878D82A}">
                    <a16:rowId xmlns:a16="http://schemas.microsoft.com/office/drawing/2014/main" val="10005"/>
                  </a:ext>
                </a:extLst>
              </a:tr>
              <a:tr h="1768646">
                <a:tc>
                  <a:txBody>
                    <a:bodyPr/>
                    <a:lstStyle/>
                    <a:p>
                      <a:r>
                        <a:rPr lang="en-US" sz="1200" b="1" dirty="0"/>
                        <a:t>Conclusions</a:t>
                      </a:r>
                      <a:r>
                        <a:rPr lang="en-US" sz="1200" dirty="0"/>
                        <a:t> </a:t>
                      </a:r>
                      <a:endParaRPr lang="en-AU" sz="1200" dirty="0"/>
                    </a:p>
                  </a:txBody>
                  <a:tcPr marL="91443" marR="91443" marT="45724" marB="45724"/>
                </a:tc>
                <a:tc>
                  <a:txBody>
                    <a:bodyPr/>
                    <a:lstStyle/>
                    <a:p>
                      <a:endParaRPr lang="en-AU" sz="1200" dirty="0"/>
                    </a:p>
                  </a:txBody>
                  <a:tcPr marL="91443" marR="91443" marT="45724" marB="45724"/>
                </a:tc>
                <a:tc>
                  <a:txBody>
                    <a:bodyPr/>
                    <a:lstStyle/>
                    <a:p>
                      <a:r>
                        <a:rPr lang="en-AU" sz="1200" b="1" kern="1200" dirty="0">
                          <a:solidFill>
                            <a:schemeClr val="dk1"/>
                          </a:solidFill>
                          <a:effectLst/>
                          <a:latin typeface="+mn-lt"/>
                          <a:ea typeface="+mn-ea"/>
                          <a:cs typeface="+mn-cs"/>
                        </a:rPr>
                        <a:t>reduce words</a:t>
                      </a:r>
                    </a:p>
                    <a:p>
                      <a:endParaRPr lang="en-AU" sz="1200" b="1" kern="1200" dirty="0">
                        <a:solidFill>
                          <a:schemeClr val="dk1"/>
                        </a:solidFill>
                        <a:effectLst/>
                        <a:latin typeface="+mn-lt"/>
                        <a:ea typeface="+mn-ea"/>
                        <a:cs typeface="+mn-cs"/>
                      </a:endParaRPr>
                    </a:p>
                    <a:p>
                      <a:r>
                        <a:rPr lang="en-AU" sz="1200" b="1" kern="1200" dirty="0">
                          <a:solidFill>
                            <a:schemeClr val="dk1"/>
                          </a:solidFill>
                          <a:effectLst/>
                          <a:latin typeface="+mn-lt"/>
                          <a:ea typeface="+mn-ea"/>
                          <a:cs typeface="+mn-cs"/>
                        </a:rPr>
                        <a:t>(Overall 294 at this point!)</a:t>
                      </a:r>
                      <a:endParaRPr lang="en-AU" sz="1200" b="1" dirty="0">
                        <a:solidFill>
                          <a:srgbClr val="C00000"/>
                        </a:solidFill>
                      </a:endParaRPr>
                    </a:p>
                  </a:txBody>
                  <a:tcPr marL="91443" marR="91443" marT="45724" marB="45724"/>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F6AAC2C7-908F-4C50-ADEE-D66FC176B5D8}"/>
              </a:ext>
            </a:extLst>
          </p:cNvPr>
          <p:cNvPicPr>
            <a:picLocks noChangeAspect="1"/>
          </p:cNvPicPr>
          <p:nvPr/>
        </p:nvPicPr>
        <p:blipFill>
          <a:blip r:embed="rId2"/>
          <a:stretch>
            <a:fillRect/>
          </a:stretch>
        </p:blipFill>
        <p:spPr>
          <a:xfrm>
            <a:off x="1807535" y="877443"/>
            <a:ext cx="6113317" cy="3428743"/>
          </a:xfrm>
          <a:prstGeom prst="rect">
            <a:avLst/>
          </a:prstGeom>
        </p:spPr>
      </p:pic>
      <p:pic>
        <p:nvPicPr>
          <p:cNvPr id="5" name="Picture 4">
            <a:extLst>
              <a:ext uri="{FF2B5EF4-FFF2-40B4-BE49-F238E27FC236}">
                <a16:creationId xmlns:a16="http://schemas.microsoft.com/office/drawing/2014/main" id="{91E991A9-5C7F-44BA-9B50-224153A08FF1}"/>
              </a:ext>
            </a:extLst>
          </p:cNvPr>
          <p:cNvPicPr>
            <a:picLocks noChangeAspect="1"/>
          </p:cNvPicPr>
          <p:nvPr/>
        </p:nvPicPr>
        <p:blipFill>
          <a:blip r:embed="rId3"/>
          <a:stretch>
            <a:fillRect/>
          </a:stretch>
        </p:blipFill>
        <p:spPr>
          <a:xfrm>
            <a:off x="1675293" y="4780221"/>
            <a:ext cx="7064670" cy="578792"/>
          </a:xfrm>
          <a:prstGeom prst="rect">
            <a:avLst/>
          </a:prstGeom>
        </p:spPr>
      </p:pic>
      <p:cxnSp>
        <p:nvCxnSpPr>
          <p:cNvPr id="7" name="Straight Arrow Connector 6">
            <a:extLst>
              <a:ext uri="{FF2B5EF4-FFF2-40B4-BE49-F238E27FC236}">
                <a16:creationId xmlns:a16="http://schemas.microsoft.com/office/drawing/2014/main" id="{C1C0259D-828E-4F6E-BE68-D55144D6AE69}"/>
              </a:ext>
            </a:extLst>
          </p:cNvPr>
          <p:cNvCxnSpPr>
            <a:cxnSpLocks/>
          </p:cNvCxnSpPr>
          <p:nvPr/>
        </p:nvCxnSpPr>
        <p:spPr>
          <a:xfrm>
            <a:off x="5996763" y="1701394"/>
            <a:ext cx="2913320" cy="3763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6518B6-CAC4-4088-8D28-6CCB3525FDE0}"/>
              </a:ext>
            </a:extLst>
          </p:cNvPr>
          <p:cNvCxnSpPr>
            <a:cxnSpLocks/>
          </p:cNvCxnSpPr>
          <p:nvPr/>
        </p:nvCxnSpPr>
        <p:spPr>
          <a:xfrm>
            <a:off x="7756047" y="1446029"/>
            <a:ext cx="11540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629AE90-1336-4E36-B06E-E76FBF3C58EB}"/>
              </a:ext>
            </a:extLst>
          </p:cNvPr>
          <p:cNvCxnSpPr>
            <a:cxnSpLocks/>
          </p:cNvCxnSpPr>
          <p:nvPr/>
        </p:nvCxnSpPr>
        <p:spPr>
          <a:xfrm>
            <a:off x="7756046" y="960475"/>
            <a:ext cx="11540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7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A145EFB-202C-4A79-A22B-3053730711DC}"/>
              </a:ext>
            </a:extLst>
          </p:cNvPr>
          <p:cNvGraphicFramePr>
            <a:graphicFrameLocks noGrp="1"/>
          </p:cNvGraphicFramePr>
          <p:nvPr>
            <p:extLst>
              <p:ext uri="{D42A27DB-BD31-4B8C-83A1-F6EECF244321}">
                <p14:modId xmlns:p14="http://schemas.microsoft.com/office/powerpoint/2010/main" val="1037759523"/>
              </p:ext>
            </p:extLst>
          </p:nvPr>
        </p:nvGraphicFramePr>
        <p:xfrm>
          <a:off x="180753" y="136525"/>
          <a:ext cx="11919097" cy="4597439"/>
        </p:xfrm>
        <a:graphic>
          <a:graphicData uri="http://schemas.openxmlformats.org/drawingml/2006/table">
            <a:tbl>
              <a:tblPr firstRow="1" bandRow="1">
                <a:tableStyleId>{5C22544A-7EE6-4342-B048-85BDC9FD1C3A}</a:tableStyleId>
              </a:tblPr>
              <a:tblGrid>
                <a:gridCol w="1436766">
                  <a:extLst>
                    <a:ext uri="{9D8B030D-6E8A-4147-A177-3AD203B41FA5}">
                      <a16:colId xmlns:a16="http://schemas.microsoft.com/office/drawing/2014/main" val="20000"/>
                    </a:ext>
                  </a:extLst>
                </a:gridCol>
                <a:gridCol w="7133337">
                  <a:extLst>
                    <a:ext uri="{9D8B030D-6E8A-4147-A177-3AD203B41FA5}">
                      <a16:colId xmlns:a16="http://schemas.microsoft.com/office/drawing/2014/main" val="20001"/>
                    </a:ext>
                  </a:extLst>
                </a:gridCol>
                <a:gridCol w="3348994">
                  <a:extLst>
                    <a:ext uri="{9D8B030D-6E8A-4147-A177-3AD203B41FA5}">
                      <a16:colId xmlns:a16="http://schemas.microsoft.com/office/drawing/2014/main" val="20002"/>
                    </a:ext>
                  </a:extLst>
                </a:gridCol>
              </a:tblGrid>
              <a:tr h="640130">
                <a:tc>
                  <a:txBody>
                    <a:bodyPr/>
                    <a:lstStyle/>
                    <a:p>
                      <a:r>
                        <a:rPr lang="en-AU" sz="1800" dirty="0"/>
                        <a:t>Abstract section</a:t>
                      </a:r>
                    </a:p>
                  </a:txBody>
                  <a:tcPr marL="91443" marR="91443" marT="45724" marB="45724"/>
                </a:tc>
                <a:tc>
                  <a:txBody>
                    <a:bodyPr/>
                    <a:lstStyle/>
                    <a:p>
                      <a:r>
                        <a:rPr lang="en-AU" sz="1800" dirty="0"/>
                        <a:t>Content</a:t>
                      </a:r>
                    </a:p>
                  </a:txBody>
                  <a:tcPr marL="91443" marR="91443" marT="45724" marB="45724"/>
                </a:tc>
                <a:tc>
                  <a:txBody>
                    <a:bodyPr/>
                    <a:lstStyle/>
                    <a:p>
                      <a:r>
                        <a:rPr lang="en-AU" sz="1800" dirty="0"/>
                        <a:t>Reason</a:t>
                      </a:r>
                      <a:r>
                        <a:rPr lang="en-AU" sz="1800" baseline="0" dirty="0"/>
                        <a:t> for edits</a:t>
                      </a:r>
                      <a:endParaRPr lang="en-AU" sz="1800" dirty="0"/>
                    </a:p>
                  </a:txBody>
                  <a:tcPr marL="91443" marR="91443" marT="45724" marB="45724"/>
                </a:tc>
                <a:extLst>
                  <a:ext uri="{0D108BD9-81ED-4DB2-BD59-A6C34878D82A}">
                    <a16:rowId xmlns:a16="http://schemas.microsoft.com/office/drawing/2014/main" val="10000"/>
                  </a:ext>
                </a:extLst>
              </a:tr>
              <a:tr h="1294127">
                <a:tc>
                  <a:txBody>
                    <a:bodyPr/>
                    <a:lstStyle/>
                    <a:p>
                      <a:r>
                        <a:rPr lang="en-AU" sz="1200" b="1" dirty="0"/>
                        <a:t>Aims:</a:t>
                      </a:r>
                      <a:r>
                        <a:rPr lang="en-AU" sz="1200" dirty="0"/>
                        <a:t> </a:t>
                      </a:r>
                    </a:p>
                  </a:txBody>
                  <a:tcPr marL="91443" marR="91443" marT="45724" marB="45724"/>
                </a:tc>
                <a:tc>
                  <a:txBody>
                    <a:bodyPr/>
                    <a:lstStyle/>
                    <a:p>
                      <a:endParaRPr lang="en-AU" sz="1200" dirty="0"/>
                    </a:p>
                  </a:txBody>
                  <a:tcPr marL="91443" marR="91443" marT="45724" marB="45724"/>
                </a:tc>
                <a:tc>
                  <a:txBody>
                    <a:bodyPr/>
                    <a:lstStyle/>
                    <a:p>
                      <a:r>
                        <a:rPr lang="en-AU" sz="1600" dirty="0"/>
                        <a:t>Co-author helped to simplify and reduce words (</a:t>
                      </a:r>
                      <a:r>
                        <a:rPr lang="en-AU" sz="1600" i="1" dirty="0"/>
                        <a:t>something the first 2 authors didn’t see!)</a:t>
                      </a:r>
                    </a:p>
                  </a:txBody>
                  <a:tcPr marL="91443" marR="91443" marT="45724" marB="45724"/>
                </a:tc>
                <a:extLst>
                  <a:ext uri="{0D108BD9-81ED-4DB2-BD59-A6C34878D82A}">
                    <a16:rowId xmlns:a16="http://schemas.microsoft.com/office/drawing/2014/main" val="10003"/>
                  </a:ext>
                </a:extLst>
              </a:tr>
              <a:tr h="2663182">
                <a:tc>
                  <a:txBody>
                    <a:bodyPr/>
                    <a:lstStyle/>
                    <a:p>
                      <a:r>
                        <a:rPr lang="en-US" sz="1200" b="1" dirty="0"/>
                        <a:t>Methods</a:t>
                      </a:r>
                      <a:endParaRPr lang="en-AU" sz="1200" dirty="0"/>
                    </a:p>
                  </a:txBody>
                  <a:tcPr marL="91443" marR="91443" marT="45724" marB="45724"/>
                </a:tc>
                <a:tc>
                  <a:txBody>
                    <a:bodyPr/>
                    <a:lstStyle/>
                    <a:p>
                      <a:endParaRPr lang="en-AU" sz="1200" dirty="0"/>
                    </a:p>
                  </a:txBody>
                  <a:tcPr marL="91443" marR="91443"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Can you say what the pre-survey was? Delivery of care, organisational context…</a:t>
                      </a:r>
                    </a:p>
                    <a:p>
                      <a:endParaRPr lang="en-AU" dirty="0"/>
                    </a:p>
                  </a:txBody>
                  <a:tcPr marL="91443" marR="91443" marT="45724" marB="45724"/>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55BC031D-BDC0-4BF0-8B03-101F49C9BD3B}"/>
              </a:ext>
            </a:extLst>
          </p:cNvPr>
          <p:cNvPicPr>
            <a:picLocks noChangeAspect="1"/>
          </p:cNvPicPr>
          <p:nvPr/>
        </p:nvPicPr>
        <p:blipFill>
          <a:blip r:embed="rId2"/>
          <a:stretch>
            <a:fillRect/>
          </a:stretch>
        </p:blipFill>
        <p:spPr>
          <a:xfrm>
            <a:off x="1792804" y="976755"/>
            <a:ext cx="6642066" cy="618128"/>
          </a:xfrm>
          <a:prstGeom prst="rect">
            <a:avLst/>
          </a:prstGeom>
        </p:spPr>
      </p:pic>
      <p:pic>
        <p:nvPicPr>
          <p:cNvPr id="6" name="Picture 5">
            <a:extLst>
              <a:ext uri="{FF2B5EF4-FFF2-40B4-BE49-F238E27FC236}">
                <a16:creationId xmlns:a16="http://schemas.microsoft.com/office/drawing/2014/main" id="{35E18339-EAA2-43D9-BD68-CFDBD9235CDA}"/>
              </a:ext>
            </a:extLst>
          </p:cNvPr>
          <p:cNvPicPr>
            <a:picLocks noChangeAspect="1"/>
          </p:cNvPicPr>
          <p:nvPr/>
        </p:nvPicPr>
        <p:blipFill>
          <a:blip r:embed="rId3"/>
          <a:stretch>
            <a:fillRect/>
          </a:stretch>
        </p:blipFill>
        <p:spPr>
          <a:xfrm>
            <a:off x="1792803" y="2202398"/>
            <a:ext cx="6812237" cy="2263276"/>
          </a:xfrm>
          <a:prstGeom prst="rect">
            <a:avLst/>
          </a:prstGeom>
        </p:spPr>
      </p:pic>
    </p:spTree>
    <p:extLst>
      <p:ext uri="{BB962C8B-B14F-4D97-AF65-F5344CB8AC3E}">
        <p14:creationId xmlns:p14="http://schemas.microsoft.com/office/powerpoint/2010/main" val="4061191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87FF15B-4483-4DCF-936C-58B68D311135}"/>
              </a:ext>
            </a:extLst>
          </p:cNvPr>
          <p:cNvGraphicFramePr>
            <a:graphicFrameLocks noGrp="1"/>
          </p:cNvGraphicFramePr>
          <p:nvPr>
            <p:extLst>
              <p:ext uri="{D42A27DB-BD31-4B8C-83A1-F6EECF244321}">
                <p14:modId xmlns:p14="http://schemas.microsoft.com/office/powerpoint/2010/main" val="3255105031"/>
              </p:ext>
            </p:extLst>
          </p:nvPr>
        </p:nvGraphicFramePr>
        <p:xfrm>
          <a:off x="205563" y="168422"/>
          <a:ext cx="11780874" cy="5757554"/>
        </p:xfrm>
        <a:graphic>
          <a:graphicData uri="http://schemas.openxmlformats.org/drawingml/2006/table">
            <a:tbl>
              <a:tblPr firstRow="1" bandRow="1">
                <a:tableStyleId>{5C22544A-7EE6-4342-B048-85BDC9FD1C3A}</a:tableStyleId>
              </a:tblPr>
              <a:tblGrid>
                <a:gridCol w="1420104">
                  <a:extLst>
                    <a:ext uri="{9D8B030D-6E8A-4147-A177-3AD203B41FA5}">
                      <a16:colId xmlns:a16="http://schemas.microsoft.com/office/drawing/2014/main" val="20000"/>
                    </a:ext>
                  </a:extLst>
                </a:gridCol>
                <a:gridCol w="7298593">
                  <a:extLst>
                    <a:ext uri="{9D8B030D-6E8A-4147-A177-3AD203B41FA5}">
                      <a16:colId xmlns:a16="http://schemas.microsoft.com/office/drawing/2014/main" val="20001"/>
                    </a:ext>
                  </a:extLst>
                </a:gridCol>
                <a:gridCol w="3062177">
                  <a:extLst>
                    <a:ext uri="{9D8B030D-6E8A-4147-A177-3AD203B41FA5}">
                      <a16:colId xmlns:a16="http://schemas.microsoft.com/office/drawing/2014/main" val="20002"/>
                    </a:ext>
                  </a:extLst>
                </a:gridCol>
              </a:tblGrid>
              <a:tr h="529755">
                <a:tc>
                  <a:txBody>
                    <a:bodyPr/>
                    <a:lstStyle/>
                    <a:p>
                      <a:r>
                        <a:rPr lang="en-AU" sz="1800" dirty="0"/>
                        <a:t>Abstract section</a:t>
                      </a:r>
                    </a:p>
                  </a:txBody>
                  <a:tcPr marL="91443" marR="91443" marT="45724" marB="45724"/>
                </a:tc>
                <a:tc>
                  <a:txBody>
                    <a:bodyPr/>
                    <a:lstStyle/>
                    <a:p>
                      <a:r>
                        <a:rPr lang="en-AU" sz="1800" dirty="0"/>
                        <a:t>Content</a:t>
                      </a:r>
                    </a:p>
                  </a:txBody>
                  <a:tcPr marL="91443" marR="91443" marT="45724" marB="45724"/>
                </a:tc>
                <a:tc>
                  <a:txBody>
                    <a:bodyPr/>
                    <a:lstStyle/>
                    <a:p>
                      <a:r>
                        <a:rPr lang="en-AU" sz="1800" dirty="0"/>
                        <a:t>Reason</a:t>
                      </a:r>
                      <a:r>
                        <a:rPr lang="en-AU" sz="1800" baseline="0" dirty="0"/>
                        <a:t> for edits</a:t>
                      </a:r>
                      <a:endParaRPr lang="en-AU" sz="1800" dirty="0"/>
                    </a:p>
                  </a:txBody>
                  <a:tcPr marL="91443" marR="91443" marT="45724" marB="45724"/>
                </a:tc>
                <a:extLst>
                  <a:ext uri="{0D108BD9-81ED-4DB2-BD59-A6C34878D82A}">
                    <a16:rowId xmlns:a16="http://schemas.microsoft.com/office/drawing/2014/main" val="10000"/>
                  </a:ext>
                </a:extLst>
              </a:tr>
              <a:tr h="3348820">
                <a:tc>
                  <a:txBody>
                    <a:bodyPr/>
                    <a:lstStyle/>
                    <a:p>
                      <a:r>
                        <a:rPr lang="en-US" sz="1200" dirty="0"/>
                        <a:t> </a:t>
                      </a:r>
                      <a:r>
                        <a:rPr lang="en-US" sz="1200" b="1" dirty="0"/>
                        <a:t>Results</a:t>
                      </a:r>
                      <a:r>
                        <a:rPr lang="en-AU" sz="1200" dirty="0"/>
                        <a:t> </a:t>
                      </a:r>
                    </a:p>
                  </a:txBody>
                  <a:tcPr marL="91443" marR="91443" marT="45724" marB="45724"/>
                </a:tc>
                <a:tc>
                  <a:txBody>
                    <a:bodyPr/>
                    <a:lstStyle/>
                    <a:p>
                      <a:endParaRPr lang="en-AU" sz="1200" dirty="0"/>
                    </a:p>
                  </a:txBody>
                  <a:tcPr marL="91443" marR="91443" marT="45724" marB="45724"/>
                </a:tc>
                <a:tc>
                  <a:txBody>
                    <a:bodyPr/>
                    <a:lstStyle/>
                    <a:p>
                      <a:endParaRPr lang="en-AU" sz="1800" kern="1200" dirty="0">
                        <a:solidFill>
                          <a:schemeClr val="dk1"/>
                        </a:solidFill>
                        <a:effectLst/>
                        <a:latin typeface="+mn-lt"/>
                        <a:ea typeface="+mn-ea"/>
                        <a:cs typeface="+mn-cs"/>
                      </a:endParaRPr>
                    </a:p>
                    <a:p>
                      <a:r>
                        <a:rPr lang="en-AU" sz="1800" kern="1200" dirty="0">
                          <a:solidFill>
                            <a:schemeClr val="dk1"/>
                          </a:solidFill>
                          <a:effectLst/>
                          <a:latin typeface="+mn-lt"/>
                          <a:ea typeface="+mn-ea"/>
                          <a:cs typeface="+mn-cs"/>
                        </a:rPr>
                        <a:t>Not sure if this is correct. If 7 had 2-4 what happened with the other 2?</a:t>
                      </a:r>
                    </a:p>
                    <a:p>
                      <a:endParaRPr lang="en-AU" sz="1800" b="1" kern="1200" dirty="0">
                        <a:solidFill>
                          <a:schemeClr val="dk1"/>
                        </a:solidFill>
                        <a:effectLst/>
                        <a:latin typeface="+mn-lt"/>
                        <a:ea typeface="+mn-ea"/>
                        <a:cs typeface="+mn-cs"/>
                      </a:endParaRPr>
                    </a:p>
                    <a:p>
                      <a:r>
                        <a:rPr lang="en-AU" sz="1800" b="1" kern="1200" dirty="0">
                          <a:solidFill>
                            <a:schemeClr val="dk1"/>
                          </a:solidFill>
                          <a:effectLst/>
                          <a:latin typeface="+mn-lt"/>
                          <a:ea typeface="+mn-ea"/>
                          <a:cs typeface="+mn-cs"/>
                        </a:rPr>
                        <a:t>(check your numbers make sense)</a:t>
                      </a:r>
                      <a:endParaRPr lang="en-AU" sz="1200" b="1" dirty="0">
                        <a:solidFill>
                          <a:srgbClr val="C00000"/>
                        </a:solidFill>
                      </a:endParaRPr>
                    </a:p>
                  </a:txBody>
                  <a:tcPr marL="91443" marR="91443" marT="45724" marB="45724"/>
                </a:tc>
                <a:extLst>
                  <a:ext uri="{0D108BD9-81ED-4DB2-BD59-A6C34878D82A}">
                    <a16:rowId xmlns:a16="http://schemas.microsoft.com/office/drawing/2014/main" val="10005"/>
                  </a:ext>
                </a:extLst>
              </a:tr>
              <a:tr h="1768646">
                <a:tc>
                  <a:txBody>
                    <a:bodyPr/>
                    <a:lstStyle/>
                    <a:p>
                      <a:r>
                        <a:rPr lang="en-US" sz="1200" b="1" dirty="0"/>
                        <a:t>Conclusions</a:t>
                      </a:r>
                      <a:r>
                        <a:rPr lang="en-US" sz="1200" dirty="0"/>
                        <a:t> </a:t>
                      </a:r>
                      <a:endParaRPr lang="en-AU" sz="1200" dirty="0"/>
                    </a:p>
                  </a:txBody>
                  <a:tcPr marL="91443" marR="91443" marT="45724" marB="45724"/>
                </a:tc>
                <a:tc>
                  <a:txBody>
                    <a:bodyPr/>
                    <a:lstStyle/>
                    <a:p>
                      <a:endParaRPr lang="en-AU" sz="1200" dirty="0"/>
                    </a:p>
                  </a:txBody>
                  <a:tcPr marL="91443" marR="91443" marT="45724" marB="45724"/>
                </a:tc>
                <a:tc>
                  <a:txBody>
                    <a:bodyPr/>
                    <a:lstStyle/>
                    <a:p>
                      <a:endParaRPr lang="en-AU" sz="1200" b="1" kern="1200" dirty="0">
                        <a:solidFill>
                          <a:schemeClr val="dk1"/>
                        </a:solidFill>
                        <a:effectLst/>
                        <a:latin typeface="+mn-lt"/>
                        <a:ea typeface="+mn-ea"/>
                        <a:cs typeface="+mn-cs"/>
                      </a:endParaRPr>
                    </a:p>
                    <a:p>
                      <a:r>
                        <a:rPr lang="en-AU" sz="1200" b="1" kern="1200" dirty="0">
                          <a:solidFill>
                            <a:schemeClr val="dk1"/>
                          </a:solidFill>
                          <a:effectLst/>
                          <a:latin typeface="+mn-lt"/>
                          <a:ea typeface="+mn-ea"/>
                          <a:cs typeface="+mn-cs"/>
                        </a:rPr>
                        <a:t>(252 words at this point!)</a:t>
                      </a:r>
                      <a:endParaRPr lang="en-AU" sz="1200" b="1" dirty="0">
                        <a:solidFill>
                          <a:srgbClr val="C00000"/>
                        </a:solidFill>
                      </a:endParaRPr>
                    </a:p>
                  </a:txBody>
                  <a:tcPr marL="91443" marR="91443" marT="45724" marB="45724"/>
                </a:tc>
                <a:extLst>
                  <a:ext uri="{0D108BD9-81ED-4DB2-BD59-A6C34878D82A}">
                    <a16:rowId xmlns:a16="http://schemas.microsoft.com/office/drawing/2014/main" val="10006"/>
                  </a:ext>
                </a:extLst>
              </a:tr>
            </a:tbl>
          </a:graphicData>
        </a:graphic>
      </p:graphicFrame>
      <p:cxnSp>
        <p:nvCxnSpPr>
          <p:cNvPr id="12" name="Straight Arrow Connector 11">
            <a:extLst>
              <a:ext uri="{FF2B5EF4-FFF2-40B4-BE49-F238E27FC236}">
                <a16:creationId xmlns:a16="http://schemas.microsoft.com/office/drawing/2014/main" id="{5629AE90-1336-4E36-B06E-E76FBF3C58EB}"/>
              </a:ext>
            </a:extLst>
          </p:cNvPr>
          <p:cNvCxnSpPr>
            <a:cxnSpLocks/>
          </p:cNvCxnSpPr>
          <p:nvPr/>
        </p:nvCxnSpPr>
        <p:spPr>
          <a:xfrm>
            <a:off x="7830475" y="1300717"/>
            <a:ext cx="11540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F092E0E-2E21-47AA-BBB7-4B73835E509D}"/>
              </a:ext>
            </a:extLst>
          </p:cNvPr>
          <p:cNvPicPr>
            <a:picLocks noChangeAspect="1"/>
          </p:cNvPicPr>
          <p:nvPr/>
        </p:nvPicPr>
        <p:blipFill>
          <a:blip r:embed="rId2"/>
          <a:stretch>
            <a:fillRect/>
          </a:stretch>
        </p:blipFill>
        <p:spPr>
          <a:xfrm>
            <a:off x="1655023" y="870984"/>
            <a:ext cx="7148390" cy="2807878"/>
          </a:xfrm>
          <a:prstGeom prst="rect">
            <a:avLst/>
          </a:prstGeom>
        </p:spPr>
      </p:pic>
      <p:pic>
        <p:nvPicPr>
          <p:cNvPr id="6" name="Picture 5">
            <a:extLst>
              <a:ext uri="{FF2B5EF4-FFF2-40B4-BE49-F238E27FC236}">
                <a16:creationId xmlns:a16="http://schemas.microsoft.com/office/drawing/2014/main" id="{16548ADC-B3E4-4875-B5CF-0077F71340E4}"/>
              </a:ext>
            </a:extLst>
          </p:cNvPr>
          <p:cNvPicPr>
            <a:picLocks noChangeAspect="1"/>
          </p:cNvPicPr>
          <p:nvPr/>
        </p:nvPicPr>
        <p:blipFill>
          <a:blip r:embed="rId3"/>
          <a:stretch>
            <a:fillRect/>
          </a:stretch>
        </p:blipFill>
        <p:spPr>
          <a:xfrm>
            <a:off x="1790589" y="4248193"/>
            <a:ext cx="7012824" cy="525663"/>
          </a:xfrm>
          <a:prstGeom prst="rect">
            <a:avLst/>
          </a:prstGeom>
        </p:spPr>
      </p:pic>
    </p:spTree>
    <p:extLst>
      <p:ext uri="{BB962C8B-B14F-4D97-AF65-F5344CB8AC3E}">
        <p14:creationId xmlns:p14="http://schemas.microsoft.com/office/powerpoint/2010/main" val="244391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1A16E-8674-49D6-9A21-8C7C37258E18}"/>
              </a:ext>
            </a:extLst>
          </p:cNvPr>
          <p:cNvPicPr>
            <a:picLocks noChangeAspect="1"/>
          </p:cNvPicPr>
          <p:nvPr/>
        </p:nvPicPr>
        <p:blipFill>
          <a:blip r:embed="rId2"/>
          <a:stretch>
            <a:fillRect/>
          </a:stretch>
        </p:blipFill>
        <p:spPr>
          <a:xfrm>
            <a:off x="56413" y="82171"/>
            <a:ext cx="4484275" cy="1301430"/>
          </a:xfrm>
          <a:prstGeom prst="rect">
            <a:avLst/>
          </a:prstGeom>
        </p:spPr>
      </p:pic>
      <p:pic>
        <p:nvPicPr>
          <p:cNvPr id="6" name="Picture 5">
            <a:extLst>
              <a:ext uri="{FF2B5EF4-FFF2-40B4-BE49-F238E27FC236}">
                <a16:creationId xmlns:a16="http://schemas.microsoft.com/office/drawing/2014/main" id="{350845AC-4D36-4968-9D1B-689D67AB4908}"/>
              </a:ext>
            </a:extLst>
          </p:cNvPr>
          <p:cNvPicPr>
            <a:picLocks noChangeAspect="1"/>
          </p:cNvPicPr>
          <p:nvPr/>
        </p:nvPicPr>
        <p:blipFill>
          <a:blip r:embed="rId3"/>
          <a:stretch>
            <a:fillRect/>
          </a:stretch>
        </p:blipFill>
        <p:spPr>
          <a:xfrm>
            <a:off x="10941269" y="5603926"/>
            <a:ext cx="935420" cy="935420"/>
          </a:xfrm>
          <a:prstGeom prst="rect">
            <a:avLst/>
          </a:prstGeom>
        </p:spPr>
      </p:pic>
      <p:grpSp>
        <p:nvGrpSpPr>
          <p:cNvPr id="2" name="Group 1">
            <a:extLst>
              <a:ext uri="{FF2B5EF4-FFF2-40B4-BE49-F238E27FC236}">
                <a16:creationId xmlns:a16="http://schemas.microsoft.com/office/drawing/2014/main" id="{0E544605-18AA-47EA-9B95-3E6742A0E165}"/>
              </a:ext>
            </a:extLst>
          </p:cNvPr>
          <p:cNvGrpSpPr/>
          <p:nvPr/>
        </p:nvGrpSpPr>
        <p:grpSpPr>
          <a:xfrm>
            <a:off x="2852082" y="590997"/>
            <a:ext cx="7710813" cy="5884964"/>
            <a:chOff x="2615601" y="2065283"/>
            <a:chExt cx="6155666" cy="4261116"/>
          </a:xfrm>
        </p:grpSpPr>
        <p:pic>
          <p:nvPicPr>
            <p:cNvPr id="8" name="Picture 7">
              <a:extLst>
                <a:ext uri="{FF2B5EF4-FFF2-40B4-BE49-F238E27FC236}">
                  <a16:creationId xmlns:a16="http://schemas.microsoft.com/office/drawing/2014/main" id="{F018A662-2DE1-46F0-9A5A-796DCFAA596E}"/>
                </a:ext>
              </a:extLst>
            </p:cNvPr>
            <p:cNvPicPr>
              <a:picLocks noChangeAspect="1"/>
            </p:cNvPicPr>
            <p:nvPr/>
          </p:nvPicPr>
          <p:blipFill rotWithShape="1">
            <a:blip r:embed="rId4">
              <a:extLst>
                <a:ext uri="{28A0092B-C50C-407E-A947-70E740481C1C}">
                  <a14:useLocalDpi xmlns:a14="http://schemas.microsoft.com/office/drawing/2010/main" val="0"/>
                </a:ext>
              </a:extLst>
            </a:blip>
            <a:srcRect t="36225"/>
            <a:stretch/>
          </p:blipFill>
          <p:spPr>
            <a:xfrm>
              <a:off x="2615601" y="2065283"/>
              <a:ext cx="6059086" cy="2946666"/>
            </a:xfrm>
            <a:prstGeom prst="rect">
              <a:avLst/>
            </a:prstGeom>
          </p:spPr>
        </p:pic>
        <p:pic>
          <p:nvPicPr>
            <p:cNvPr id="10" name="Picture 9">
              <a:extLst>
                <a:ext uri="{FF2B5EF4-FFF2-40B4-BE49-F238E27FC236}">
                  <a16:creationId xmlns:a16="http://schemas.microsoft.com/office/drawing/2014/main" id="{B0A4CDB9-5870-4EF0-B71F-FDA33EBF6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3367" y="5011949"/>
              <a:ext cx="6057900" cy="1314450"/>
            </a:xfrm>
            <a:prstGeom prst="rect">
              <a:avLst/>
            </a:prstGeom>
          </p:spPr>
        </p:pic>
      </p:grpSp>
      <p:sp>
        <p:nvSpPr>
          <p:cNvPr id="3" name="TextBox 2">
            <a:extLst>
              <a:ext uri="{FF2B5EF4-FFF2-40B4-BE49-F238E27FC236}">
                <a16:creationId xmlns:a16="http://schemas.microsoft.com/office/drawing/2014/main" id="{3D3D92F6-8280-4210-B07F-3A1E48634D1A}"/>
              </a:ext>
            </a:extLst>
          </p:cNvPr>
          <p:cNvSpPr txBox="1"/>
          <p:nvPr/>
        </p:nvSpPr>
        <p:spPr>
          <a:xfrm>
            <a:off x="591207" y="2625795"/>
            <a:ext cx="1545021"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AU" dirty="0"/>
              <a:t>Final published version</a:t>
            </a:r>
          </a:p>
        </p:txBody>
      </p:sp>
    </p:spTree>
    <p:extLst>
      <p:ext uri="{BB962C8B-B14F-4D97-AF65-F5344CB8AC3E}">
        <p14:creationId xmlns:p14="http://schemas.microsoft.com/office/powerpoint/2010/main" val="1330588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Questions and Discussion</a:t>
            </a:r>
          </a:p>
        </p:txBody>
      </p:sp>
      <p:pic>
        <p:nvPicPr>
          <p:cNvPr id="6" name="Content Placeholder 5" descr="A dog with ears up&#10;&#10;Description automatically generated">
            <a:extLst>
              <a:ext uri="{FF2B5EF4-FFF2-40B4-BE49-F238E27FC236}">
                <a16:creationId xmlns:a16="http://schemas.microsoft.com/office/drawing/2014/main" id="{6F1CC270-ADB2-7403-EABD-93A4F5D849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102" y="1646635"/>
            <a:ext cx="7790738" cy="5173537"/>
          </a:xfrm>
        </p:spPr>
      </p:pic>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3"/>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220026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t>Title</a:t>
            </a:r>
          </a:p>
          <a:p>
            <a:pPr marL="0" indent="0">
              <a:buNone/>
            </a:pPr>
            <a:r>
              <a:rPr lang="en-AU" dirty="0"/>
              <a:t>Introduction</a:t>
            </a:r>
          </a:p>
          <a:p>
            <a:pPr marL="0" indent="0">
              <a:buNone/>
            </a:pPr>
            <a:r>
              <a:rPr lang="en-AU" dirty="0"/>
              <a:t>Methods</a:t>
            </a:r>
          </a:p>
          <a:p>
            <a:pPr marL="0" indent="0">
              <a:buNone/>
            </a:pPr>
            <a:r>
              <a:rPr lang="en-AU" dirty="0"/>
              <a:t>Results</a:t>
            </a:r>
          </a:p>
          <a:p>
            <a:pPr marL="0" indent="0">
              <a:buNone/>
            </a:pPr>
            <a:r>
              <a:rPr lang="en-AU" dirty="0"/>
              <a:t>Conclusion</a:t>
            </a:r>
          </a:p>
          <a:p>
            <a:pPr marL="0" indent="0">
              <a:buNone/>
            </a:pPr>
            <a:r>
              <a:rPr lang="en-AU" dirty="0"/>
              <a:t>Relevance to clinical practice or patient experience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3382161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A6EE-DAF2-C0A6-21CA-7F83E1FCB85F}"/>
              </a:ext>
            </a:extLst>
          </p:cNvPr>
          <p:cNvSpPr>
            <a:spLocks noGrp="1"/>
          </p:cNvSpPr>
          <p:nvPr>
            <p:ph type="title"/>
          </p:nvPr>
        </p:nvSpPr>
        <p:spPr>
          <a:xfrm>
            <a:off x="719328" y="49466"/>
            <a:ext cx="10515600" cy="631571"/>
          </a:xfrm>
        </p:spPr>
        <p:txBody>
          <a:bodyPr>
            <a:normAutofit fontScale="90000"/>
          </a:bodyPr>
          <a:lstStyle/>
          <a:p>
            <a:r>
              <a:rPr lang="en-AU" dirty="0"/>
              <a:t>Hints and Tips</a:t>
            </a:r>
          </a:p>
        </p:txBody>
      </p:sp>
      <p:sp>
        <p:nvSpPr>
          <p:cNvPr id="3" name="Content Placeholder 2">
            <a:extLst>
              <a:ext uri="{FF2B5EF4-FFF2-40B4-BE49-F238E27FC236}">
                <a16:creationId xmlns:a16="http://schemas.microsoft.com/office/drawing/2014/main" id="{8951CCC2-0718-C0F4-6E19-E8632819AE12}"/>
              </a:ext>
            </a:extLst>
          </p:cNvPr>
          <p:cNvSpPr>
            <a:spLocks noGrp="1"/>
          </p:cNvSpPr>
          <p:nvPr>
            <p:ph idx="1"/>
          </p:nvPr>
        </p:nvSpPr>
        <p:spPr>
          <a:xfrm>
            <a:off x="207264" y="1207008"/>
            <a:ext cx="10515600" cy="5372291"/>
          </a:xfrm>
        </p:spPr>
        <p:txBody>
          <a:bodyPr>
            <a:normAutofit fontScale="92500"/>
          </a:bodyPr>
          <a:lstStyle/>
          <a:p>
            <a:r>
              <a:rPr lang="en-AU" dirty="0"/>
              <a:t>Start early – this takes longer than you think!</a:t>
            </a:r>
          </a:p>
          <a:p>
            <a:endParaRPr lang="en-AU" dirty="0"/>
          </a:p>
          <a:p>
            <a:r>
              <a:rPr lang="en-AU" dirty="0"/>
              <a:t>Seek help from a mentor or someone who has done this before</a:t>
            </a:r>
          </a:p>
          <a:p>
            <a:endParaRPr lang="en-AU" dirty="0"/>
          </a:p>
          <a:p>
            <a:r>
              <a:rPr lang="en-AU" dirty="0"/>
              <a:t>Only very common acronyms, and use acronyms sparingly</a:t>
            </a:r>
          </a:p>
          <a:p>
            <a:endParaRPr lang="en-AU" dirty="0"/>
          </a:p>
          <a:p>
            <a:r>
              <a:rPr lang="en-AU" dirty="0"/>
              <a:t>The word ‘data’ is plural so should be written: “The data are/were…”</a:t>
            </a:r>
          </a:p>
          <a:p>
            <a:endParaRPr lang="en-AU" dirty="0"/>
          </a:p>
          <a:p>
            <a:r>
              <a:rPr lang="en-AU" dirty="0"/>
              <a:t>Make sure your numbers add up in the results section</a:t>
            </a:r>
          </a:p>
          <a:p>
            <a:endParaRPr lang="en-AU" dirty="0"/>
          </a:p>
          <a:p>
            <a:r>
              <a:rPr lang="en-AU" dirty="0"/>
              <a:t>Get someone (who hasn’t read it before) to proofread before submission</a:t>
            </a:r>
          </a:p>
          <a:p>
            <a:endParaRPr lang="en-AU" dirty="0"/>
          </a:p>
        </p:txBody>
      </p:sp>
    </p:spTree>
    <p:extLst>
      <p:ext uri="{BB962C8B-B14F-4D97-AF65-F5344CB8AC3E}">
        <p14:creationId xmlns:p14="http://schemas.microsoft.com/office/powerpoint/2010/main" val="3314803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5DA3-BA76-4CA8-9F1E-440EDDB5ECB5}"/>
              </a:ext>
            </a:extLst>
          </p:cNvPr>
          <p:cNvSpPr>
            <a:spLocks noGrp="1"/>
          </p:cNvSpPr>
          <p:nvPr>
            <p:ph type="title"/>
          </p:nvPr>
        </p:nvSpPr>
        <p:spPr/>
        <p:txBody>
          <a:bodyPr/>
          <a:lstStyle/>
          <a:p>
            <a:r>
              <a:rPr lang="en-AU" b="1" dirty="0"/>
              <a:t>Some other resources</a:t>
            </a:r>
          </a:p>
        </p:txBody>
      </p:sp>
      <p:sp>
        <p:nvSpPr>
          <p:cNvPr id="3" name="Content Placeholder 2">
            <a:extLst>
              <a:ext uri="{FF2B5EF4-FFF2-40B4-BE49-F238E27FC236}">
                <a16:creationId xmlns:a16="http://schemas.microsoft.com/office/drawing/2014/main" id="{BAA30796-9508-47AB-A74D-D72891884BDA}"/>
              </a:ext>
            </a:extLst>
          </p:cNvPr>
          <p:cNvSpPr>
            <a:spLocks noGrp="1"/>
          </p:cNvSpPr>
          <p:nvPr>
            <p:ph idx="1"/>
          </p:nvPr>
        </p:nvSpPr>
        <p:spPr/>
        <p:txBody>
          <a:bodyPr/>
          <a:lstStyle/>
          <a:p>
            <a:r>
              <a:rPr lang="en-AU" dirty="0">
                <a:hlinkClick r:id="rId2"/>
              </a:rPr>
              <a:t>https://blog.wordvice.com/preparing-a-medical-research-abstract-for-publication/</a:t>
            </a:r>
            <a:endParaRPr lang="en-AU" dirty="0"/>
          </a:p>
          <a:p>
            <a:r>
              <a:rPr lang="en-AU" dirty="0">
                <a:hlinkClick r:id="rId3"/>
              </a:rPr>
              <a:t>https://medical-school.uq.edu.au/files/21875/How-to-write-an-abstract.pdf</a:t>
            </a:r>
            <a:r>
              <a:rPr lang="en-AU" dirty="0"/>
              <a:t> </a:t>
            </a:r>
          </a:p>
          <a:p>
            <a:r>
              <a:rPr lang="en-AU" dirty="0">
                <a:hlinkClick r:id="rId4"/>
              </a:rPr>
              <a:t>https://services.unimelb.edu.au/__data/assets/pdf_file/0007/471274/Writing_an_Abstract_Update_051112.pdf</a:t>
            </a:r>
            <a:r>
              <a:rPr lang="en-AU" dirty="0"/>
              <a:t> </a:t>
            </a:r>
          </a:p>
          <a:p>
            <a:endParaRPr lang="en-AU" dirty="0"/>
          </a:p>
          <a:p>
            <a:r>
              <a:rPr lang="en-AU" dirty="0">
                <a:hlinkClick r:id="rId5"/>
              </a:rPr>
              <a:t>https://cures.cardiff.ac.uk/files/2014/10/NSAMR-Abstract.pdf</a:t>
            </a:r>
            <a:r>
              <a:rPr lang="en-AU" dirty="0"/>
              <a:t> </a:t>
            </a:r>
          </a:p>
        </p:txBody>
      </p:sp>
      <p:pic>
        <p:nvPicPr>
          <p:cNvPr id="4" name="Picture 3">
            <a:extLst>
              <a:ext uri="{FF2B5EF4-FFF2-40B4-BE49-F238E27FC236}">
                <a16:creationId xmlns:a16="http://schemas.microsoft.com/office/drawing/2014/main" id="{F0ECC757-85D1-42D5-AD32-C16D1959B3F0}"/>
              </a:ext>
            </a:extLst>
          </p:cNvPr>
          <p:cNvPicPr>
            <a:picLocks noChangeAspect="1"/>
          </p:cNvPicPr>
          <p:nvPr/>
        </p:nvPicPr>
        <p:blipFill>
          <a:blip r:embed="rId6"/>
          <a:stretch>
            <a:fillRect/>
          </a:stretch>
        </p:blipFill>
        <p:spPr>
          <a:xfrm>
            <a:off x="10876497" y="2661149"/>
            <a:ext cx="954605" cy="954605"/>
          </a:xfrm>
          <a:prstGeom prst="rect">
            <a:avLst/>
          </a:prstGeom>
        </p:spPr>
      </p:pic>
      <p:pic>
        <p:nvPicPr>
          <p:cNvPr id="5" name="Picture 4">
            <a:extLst>
              <a:ext uri="{FF2B5EF4-FFF2-40B4-BE49-F238E27FC236}">
                <a16:creationId xmlns:a16="http://schemas.microsoft.com/office/drawing/2014/main" id="{3DA93CDB-A430-4928-930A-D17D94A67CF5}"/>
              </a:ext>
            </a:extLst>
          </p:cNvPr>
          <p:cNvPicPr>
            <a:picLocks noChangeAspect="1"/>
          </p:cNvPicPr>
          <p:nvPr/>
        </p:nvPicPr>
        <p:blipFill>
          <a:blip r:embed="rId7"/>
          <a:stretch>
            <a:fillRect/>
          </a:stretch>
        </p:blipFill>
        <p:spPr>
          <a:xfrm>
            <a:off x="10876498" y="1571608"/>
            <a:ext cx="954604" cy="954604"/>
          </a:xfrm>
          <a:prstGeom prst="rect">
            <a:avLst/>
          </a:prstGeom>
        </p:spPr>
      </p:pic>
      <p:pic>
        <p:nvPicPr>
          <p:cNvPr id="6" name="Picture 5">
            <a:extLst>
              <a:ext uri="{FF2B5EF4-FFF2-40B4-BE49-F238E27FC236}">
                <a16:creationId xmlns:a16="http://schemas.microsoft.com/office/drawing/2014/main" id="{E5EA0B1B-D5E9-4F27-BBA9-AA105E1B43C2}"/>
              </a:ext>
            </a:extLst>
          </p:cNvPr>
          <p:cNvPicPr>
            <a:picLocks noChangeAspect="1"/>
          </p:cNvPicPr>
          <p:nvPr/>
        </p:nvPicPr>
        <p:blipFill>
          <a:blip r:embed="rId8"/>
          <a:stretch>
            <a:fillRect/>
          </a:stretch>
        </p:blipFill>
        <p:spPr>
          <a:xfrm>
            <a:off x="9641840" y="5559534"/>
            <a:ext cx="2550160" cy="1298466"/>
          </a:xfrm>
          <a:prstGeom prst="rect">
            <a:avLst/>
          </a:prstGeom>
        </p:spPr>
      </p:pic>
      <p:pic>
        <p:nvPicPr>
          <p:cNvPr id="7" name="Picture 6">
            <a:extLst>
              <a:ext uri="{FF2B5EF4-FFF2-40B4-BE49-F238E27FC236}">
                <a16:creationId xmlns:a16="http://schemas.microsoft.com/office/drawing/2014/main" id="{64C1B34E-2FB7-4937-9C7F-59EADAC8A5D7}"/>
              </a:ext>
            </a:extLst>
          </p:cNvPr>
          <p:cNvPicPr>
            <a:picLocks noChangeAspect="1"/>
          </p:cNvPicPr>
          <p:nvPr/>
        </p:nvPicPr>
        <p:blipFill>
          <a:blip r:embed="rId9"/>
          <a:stretch>
            <a:fillRect/>
          </a:stretch>
        </p:blipFill>
        <p:spPr>
          <a:xfrm>
            <a:off x="11109667" y="4027916"/>
            <a:ext cx="965569" cy="965569"/>
          </a:xfrm>
          <a:prstGeom prst="rect">
            <a:avLst/>
          </a:prstGeom>
        </p:spPr>
      </p:pic>
      <p:pic>
        <p:nvPicPr>
          <p:cNvPr id="8" name="Picture 7">
            <a:extLst>
              <a:ext uri="{FF2B5EF4-FFF2-40B4-BE49-F238E27FC236}">
                <a16:creationId xmlns:a16="http://schemas.microsoft.com/office/drawing/2014/main" id="{D009F84D-57B8-4A23-A30A-94A73BBB48C8}"/>
              </a:ext>
            </a:extLst>
          </p:cNvPr>
          <p:cNvPicPr>
            <a:picLocks noChangeAspect="1"/>
          </p:cNvPicPr>
          <p:nvPr/>
        </p:nvPicPr>
        <p:blipFill>
          <a:blip r:embed="rId10"/>
          <a:stretch>
            <a:fillRect/>
          </a:stretch>
        </p:blipFill>
        <p:spPr>
          <a:xfrm>
            <a:off x="10154964" y="4664587"/>
            <a:ext cx="965569" cy="965569"/>
          </a:xfrm>
          <a:prstGeom prst="rect">
            <a:avLst/>
          </a:prstGeom>
        </p:spPr>
      </p:pic>
    </p:spTree>
    <p:extLst>
      <p:ext uri="{BB962C8B-B14F-4D97-AF65-F5344CB8AC3E}">
        <p14:creationId xmlns:p14="http://schemas.microsoft.com/office/powerpoint/2010/main" val="269727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t>Title</a:t>
            </a:r>
          </a:p>
          <a:p>
            <a:pPr marL="0" indent="0">
              <a:buNone/>
            </a:pPr>
            <a:r>
              <a:rPr lang="en-AU" dirty="0">
                <a:solidFill>
                  <a:schemeClr val="bg2"/>
                </a:solidFill>
              </a:rPr>
              <a:t>Introduction</a:t>
            </a:r>
          </a:p>
          <a:p>
            <a:pPr marL="0" indent="0">
              <a:buNone/>
            </a:pPr>
            <a:r>
              <a:rPr lang="en-AU" dirty="0">
                <a:solidFill>
                  <a:schemeClr val="bg2"/>
                </a:solidFill>
              </a:rPr>
              <a:t>Methods</a:t>
            </a:r>
          </a:p>
          <a:p>
            <a:pPr marL="0" indent="0">
              <a:buNone/>
            </a:pPr>
            <a:r>
              <a:rPr lang="en-AU" dirty="0">
                <a:solidFill>
                  <a:schemeClr val="bg2"/>
                </a:solidFill>
              </a:rPr>
              <a:t>Results</a:t>
            </a:r>
          </a:p>
          <a:p>
            <a:pPr marL="0" indent="0">
              <a:buNone/>
            </a:pPr>
            <a:r>
              <a:rPr lang="en-AU" dirty="0">
                <a:solidFill>
                  <a:schemeClr val="bg2"/>
                </a:solidFill>
              </a:rPr>
              <a:t>Conclusion</a:t>
            </a:r>
          </a:p>
          <a:p>
            <a:pPr marL="0" indent="0">
              <a:buNone/>
            </a:pPr>
            <a:r>
              <a:rPr lang="en-AU" dirty="0">
                <a:solidFill>
                  <a:schemeClr val="bg2"/>
                </a:solidFill>
              </a:rPr>
              <a:t>Relevance to clinical practice or patient experience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371519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normAutofit/>
          </a:bodyPr>
          <a:lstStyle/>
          <a:p>
            <a:pPr marL="0" indent="0">
              <a:buNone/>
            </a:pPr>
            <a:r>
              <a:rPr lang="en-AU" dirty="0"/>
              <a:t>Title</a:t>
            </a:r>
          </a:p>
          <a:p>
            <a:pPr marL="0" indent="0">
              <a:buNone/>
            </a:pPr>
            <a:r>
              <a:rPr lang="en-AU" dirty="0">
                <a:solidFill>
                  <a:schemeClr val="accent1"/>
                </a:solidFill>
              </a:rPr>
              <a:t>Capitalise the First Letter of all Major Words in the Title</a:t>
            </a:r>
          </a:p>
          <a:p>
            <a:pPr marL="0" indent="0">
              <a:buNone/>
            </a:pPr>
            <a:r>
              <a:rPr lang="en-AU" dirty="0">
                <a:solidFill>
                  <a:schemeClr val="accent1"/>
                </a:solidFill>
              </a:rPr>
              <a:t>Common to present research question or findings plus methods</a:t>
            </a:r>
          </a:p>
          <a:p>
            <a:pPr marL="360000" indent="0">
              <a:buNone/>
            </a:pPr>
            <a:r>
              <a:rPr lang="en-AU" sz="2400" i="1" dirty="0">
                <a:solidFill>
                  <a:schemeClr val="accent1"/>
                </a:solidFill>
              </a:rPr>
              <a:t>Evaluating the National Stroke Audit Program. A Mixed Methods Study</a:t>
            </a:r>
          </a:p>
          <a:p>
            <a:pPr marL="360000" indent="0">
              <a:buNone/>
            </a:pPr>
            <a:r>
              <a:rPr lang="en-AU" sz="2400" i="1" dirty="0">
                <a:solidFill>
                  <a:schemeClr val="accent1"/>
                </a:solidFill>
              </a:rPr>
              <a:t>Socioeconomic Status is Associated with Health-Related Quality of Life After Stroke—An Australian State-wide Record Linkage Study</a:t>
            </a:r>
          </a:p>
          <a:p>
            <a:pPr marL="360000" indent="0">
              <a:buNone/>
            </a:pPr>
            <a:r>
              <a:rPr lang="en-AU" sz="2400" i="1" dirty="0">
                <a:solidFill>
                  <a:schemeClr val="accent1"/>
                </a:solidFill>
              </a:rPr>
              <a:t>“Well, I May as Well Go Home Because I Felt No One Was Listening to Me”: Yarning with People Living with Stroke About Their Recovery Experience. A Qualitative Study</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3"/>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15965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solidFill>
                  <a:schemeClr val="bg2"/>
                </a:solidFill>
              </a:rPr>
              <a:t>Title</a:t>
            </a:r>
          </a:p>
          <a:p>
            <a:pPr marL="0" indent="0">
              <a:buNone/>
            </a:pPr>
            <a:r>
              <a:rPr lang="en-AU" dirty="0"/>
              <a:t>Introduction</a:t>
            </a:r>
          </a:p>
          <a:p>
            <a:pPr marL="0" indent="0">
              <a:buNone/>
            </a:pPr>
            <a:r>
              <a:rPr lang="en-AU" dirty="0">
                <a:solidFill>
                  <a:schemeClr val="bg2"/>
                </a:solidFill>
              </a:rPr>
              <a:t>Methods</a:t>
            </a:r>
          </a:p>
          <a:p>
            <a:pPr marL="0" indent="0">
              <a:buNone/>
            </a:pPr>
            <a:r>
              <a:rPr lang="en-AU" dirty="0">
                <a:solidFill>
                  <a:schemeClr val="bg2"/>
                </a:solidFill>
              </a:rPr>
              <a:t>Results</a:t>
            </a:r>
          </a:p>
          <a:p>
            <a:pPr marL="0" indent="0">
              <a:buNone/>
            </a:pPr>
            <a:r>
              <a:rPr lang="en-AU" dirty="0">
                <a:solidFill>
                  <a:schemeClr val="bg2"/>
                </a:solidFill>
              </a:rPr>
              <a:t>Conclusion</a:t>
            </a:r>
          </a:p>
          <a:p>
            <a:pPr marL="0" indent="0">
              <a:buNone/>
            </a:pPr>
            <a:r>
              <a:rPr lang="en-AU" dirty="0">
                <a:solidFill>
                  <a:schemeClr val="bg2"/>
                </a:solidFill>
              </a:rPr>
              <a:t>Relevance to clinical practice or patient experience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52183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solidFill>
                  <a:schemeClr val="bg1"/>
                </a:solidFill>
              </a:rPr>
              <a:t>Title</a:t>
            </a:r>
          </a:p>
          <a:p>
            <a:pPr marL="0" indent="0">
              <a:buNone/>
            </a:pPr>
            <a:r>
              <a:rPr lang="en-AU" dirty="0"/>
              <a:t>Introduction</a:t>
            </a:r>
          </a:p>
          <a:p>
            <a:pPr marL="0" lvl="0" indent="0">
              <a:buNone/>
              <a:defRPr/>
            </a:pPr>
            <a:r>
              <a:rPr kumimoji="0" lang="en-AU" sz="2800" b="0" i="0" u="none" strike="noStrike" kern="1200" cap="none" spc="0" normalizeH="0" baseline="0" noProof="0" dirty="0">
                <a:ln>
                  <a:noFill/>
                </a:ln>
                <a:solidFill>
                  <a:srgbClr val="4472C4"/>
                </a:solidFill>
                <a:effectLst/>
                <a:uLnTx/>
                <a:uFillTx/>
                <a:latin typeface="Calibri" panose="020F0502020204030204"/>
                <a:ea typeface="+mn-ea"/>
                <a:cs typeface="+mn-cs"/>
              </a:rPr>
              <a:t>Set the scene</a:t>
            </a:r>
          </a:p>
          <a:p>
            <a:pPr marL="0" lvl="0" indent="0">
              <a:buNone/>
              <a:defRPr/>
            </a:pPr>
            <a:r>
              <a:rPr lang="en-AU" dirty="0">
                <a:solidFill>
                  <a:schemeClr val="accent1"/>
                </a:solidFill>
              </a:rPr>
              <a:t>Present what is known, what is unknown – brief and concise</a:t>
            </a:r>
          </a:p>
          <a:p>
            <a:pPr lvl="0">
              <a:defRPr/>
            </a:pPr>
            <a:r>
              <a:rPr lang="en-AU" dirty="0">
                <a:solidFill>
                  <a:schemeClr val="accent1"/>
                </a:solidFill>
              </a:rPr>
              <a:t>Should only be one or two sentences</a:t>
            </a:r>
          </a:p>
          <a:p>
            <a:pPr marL="0" lvl="0" indent="0">
              <a:buNone/>
              <a:defRPr/>
            </a:pPr>
            <a:r>
              <a:rPr lang="en-AU" dirty="0">
                <a:solidFill>
                  <a:schemeClr val="accent1"/>
                </a:solidFill>
              </a:rPr>
              <a:t>Present research question/s or research aim / hypothesis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0" i="0" u="none" strike="noStrike" kern="1200" cap="none" spc="0" normalizeH="0" baseline="0" noProof="0" dirty="0">
                <a:ln>
                  <a:noFill/>
                </a:ln>
                <a:solidFill>
                  <a:srgbClr val="4472C4"/>
                </a:solidFill>
                <a:effectLst/>
                <a:uLnTx/>
                <a:uFillTx/>
                <a:latin typeface="Calibri" panose="020F0502020204030204"/>
                <a:ea typeface="+mn-ea"/>
                <a:cs typeface="+mn-cs"/>
              </a:rPr>
              <a:t>AVOID lots of acronyms</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361453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solidFill>
                  <a:schemeClr val="bg2"/>
                </a:solidFill>
              </a:rPr>
              <a:t>Title</a:t>
            </a:r>
          </a:p>
          <a:p>
            <a:pPr marL="0" indent="0">
              <a:buNone/>
            </a:pPr>
            <a:r>
              <a:rPr lang="en-AU" dirty="0">
                <a:solidFill>
                  <a:schemeClr val="bg2"/>
                </a:solidFill>
              </a:rPr>
              <a:t>Introduction</a:t>
            </a:r>
          </a:p>
          <a:p>
            <a:pPr marL="0" indent="0">
              <a:buNone/>
            </a:pPr>
            <a:r>
              <a:rPr lang="en-AU" dirty="0"/>
              <a:t>Methods</a:t>
            </a:r>
          </a:p>
          <a:p>
            <a:pPr marL="0" indent="0">
              <a:buNone/>
            </a:pPr>
            <a:r>
              <a:rPr lang="en-AU" dirty="0">
                <a:solidFill>
                  <a:schemeClr val="bg2"/>
                </a:solidFill>
              </a:rPr>
              <a:t>Results</a:t>
            </a:r>
          </a:p>
          <a:p>
            <a:pPr marL="0" indent="0">
              <a:buNone/>
            </a:pPr>
            <a:r>
              <a:rPr lang="en-AU" dirty="0">
                <a:solidFill>
                  <a:schemeClr val="bg2"/>
                </a:solidFill>
              </a:rPr>
              <a:t>Conclusion</a:t>
            </a:r>
          </a:p>
          <a:p>
            <a:pPr marL="0" indent="0">
              <a:buNone/>
            </a:pPr>
            <a:r>
              <a:rPr lang="en-AU" dirty="0">
                <a:solidFill>
                  <a:schemeClr val="bg2"/>
                </a:solidFill>
              </a:rPr>
              <a:t>Relevance to clinical practice or patient experience </a:t>
            </a:r>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308561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E768-66D9-F1FB-E6B2-ACA3A90656BE}"/>
              </a:ext>
            </a:extLst>
          </p:cNvPr>
          <p:cNvSpPr>
            <a:spLocks noGrp="1"/>
          </p:cNvSpPr>
          <p:nvPr>
            <p:ph type="title"/>
          </p:nvPr>
        </p:nvSpPr>
        <p:spPr/>
        <p:txBody>
          <a:bodyPr/>
          <a:lstStyle/>
          <a:p>
            <a:r>
              <a:rPr lang="en-AU" dirty="0"/>
              <a:t>Abstract guidelines</a:t>
            </a:r>
          </a:p>
        </p:txBody>
      </p:sp>
      <p:sp>
        <p:nvSpPr>
          <p:cNvPr id="3" name="Content Placeholder 2">
            <a:extLst>
              <a:ext uri="{FF2B5EF4-FFF2-40B4-BE49-F238E27FC236}">
                <a16:creationId xmlns:a16="http://schemas.microsoft.com/office/drawing/2014/main" id="{5B9EC967-E1C4-C30A-F1CC-6832DC9182D0}"/>
              </a:ext>
            </a:extLst>
          </p:cNvPr>
          <p:cNvSpPr>
            <a:spLocks noGrp="1"/>
          </p:cNvSpPr>
          <p:nvPr>
            <p:ph idx="1"/>
          </p:nvPr>
        </p:nvSpPr>
        <p:spPr/>
        <p:txBody>
          <a:bodyPr/>
          <a:lstStyle/>
          <a:p>
            <a:pPr marL="0" indent="0">
              <a:buNone/>
            </a:pPr>
            <a:r>
              <a:rPr lang="en-AU" dirty="0"/>
              <a:t>Methods</a:t>
            </a:r>
          </a:p>
          <a:p>
            <a:pPr marL="0" indent="0">
              <a:buNone/>
            </a:pPr>
            <a:r>
              <a:rPr lang="en-AU" dirty="0">
                <a:solidFill>
                  <a:schemeClr val="accent1"/>
                </a:solidFill>
              </a:rPr>
              <a:t>Important part of your abstract for marking</a:t>
            </a:r>
          </a:p>
          <a:p>
            <a:r>
              <a:rPr lang="en-AU" dirty="0">
                <a:solidFill>
                  <a:schemeClr val="accent1"/>
                </a:solidFill>
              </a:rPr>
              <a:t>How did you recruit your participants? (if relevant)</a:t>
            </a:r>
          </a:p>
          <a:p>
            <a:r>
              <a:rPr lang="en-AU" dirty="0">
                <a:solidFill>
                  <a:schemeClr val="accent1"/>
                </a:solidFill>
              </a:rPr>
              <a:t>How did you collect your data?</a:t>
            </a:r>
          </a:p>
          <a:p>
            <a:r>
              <a:rPr lang="en-AU" dirty="0">
                <a:solidFill>
                  <a:schemeClr val="accent1"/>
                </a:solidFill>
              </a:rPr>
              <a:t>How did you analyse your data?</a:t>
            </a:r>
          </a:p>
          <a:p>
            <a:r>
              <a:rPr lang="en-AU" dirty="0">
                <a:solidFill>
                  <a:schemeClr val="accent1"/>
                </a:solidFill>
              </a:rPr>
              <a:t>Describe your approach to analysis of the data</a:t>
            </a:r>
            <a:endParaRPr lang="en-AU" dirty="0">
              <a:solidFill>
                <a:schemeClr val="accent2">
                  <a:lumMod val="75000"/>
                </a:schemeClr>
              </a:solidFill>
            </a:endParaRPr>
          </a:p>
          <a:p>
            <a:pPr marL="0" indent="0">
              <a:buNone/>
            </a:pPr>
            <a:endParaRPr lang="en-AU" dirty="0"/>
          </a:p>
        </p:txBody>
      </p:sp>
      <p:pic>
        <p:nvPicPr>
          <p:cNvPr id="4" name="Picture 3">
            <a:extLst>
              <a:ext uri="{FF2B5EF4-FFF2-40B4-BE49-F238E27FC236}">
                <a16:creationId xmlns:a16="http://schemas.microsoft.com/office/drawing/2014/main" id="{1E687C37-5FD0-2513-AAAE-A15F5301C93A}"/>
              </a:ext>
            </a:extLst>
          </p:cNvPr>
          <p:cNvPicPr>
            <a:picLocks noChangeAspect="1"/>
          </p:cNvPicPr>
          <p:nvPr/>
        </p:nvPicPr>
        <p:blipFill>
          <a:blip r:embed="rId2"/>
          <a:stretch>
            <a:fillRect/>
          </a:stretch>
        </p:blipFill>
        <p:spPr>
          <a:xfrm>
            <a:off x="9641840" y="5559534"/>
            <a:ext cx="2550160" cy="1298466"/>
          </a:xfrm>
          <a:prstGeom prst="rect">
            <a:avLst/>
          </a:prstGeom>
        </p:spPr>
      </p:pic>
    </p:spTree>
    <p:extLst>
      <p:ext uri="{BB962C8B-B14F-4D97-AF65-F5344CB8AC3E}">
        <p14:creationId xmlns:p14="http://schemas.microsoft.com/office/powerpoint/2010/main" val="4017680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0B38ABE16A6D4CBC73BA5AD3B6956E" ma:contentTypeVersion="15" ma:contentTypeDescription="Create a new document." ma:contentTypeScope="" ma:versionID="c6478c235717038de4f90083687b96aa">
  <xsd:schema xmlns:xsd="http://www.w3.org/2001/XMLSchema" xmlns:xs="http://www.w3.org/2001/XMLSchema" xmlns:p="http://schemas.microsoft.com/office/2006/metadata/properties" xmlns:ns2="cabad5ce-1e06-4b3a-bf06-bd11e48e0010" xmlns:ns3="826ed863-5bca-4ad0-8c8b-a220a5596b62" targetNamespace="http://schemas.microsoft.com/office/2006/metadata/properties" ma:root="true" ma:fieldsID="f1d5de838eb1e7b0c5093004d11bd6dc" ns2:_="" ns3:_="">
    <xsd:import namespace="cabad5ce-1e06-4b3a-bf06-bd11e48e0010"/>
    <xsd:import namespace="826ed863-5bca-4ad0-8c8b-a220a5596b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ad5ce-1e06-4b3a-bf06-bd11e48e0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86238f1-de73-4694-9b12-168e8bb1d3c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ed863-5bca-4ad0-8c8b-a220a5596b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547174-33c7-4f3c-8c77-272f522d0d0d}" ma:internalName="TaxCatchAll" ma:showField="CatchAllData" ma:web="826ed863-5bca-4ad0-8c8b-a220a5596b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bad5ce-1e06-4b3a-bf06-bd11e48e0010">
      <Terms xmlns="http://schemas.microsoft.com/office/infopath/2007/PartnerControls"/>
    </lcf76f155ced4ddcb4097134ff3c332f>
    <TaxCatchAll xmlns="826ed863-5bca-4ad0-8c8b-a220a5596b62" xsi:nil="true"/>
  </documentManagement>
</p:properties>
</file>

<file path=customXml/itemProps1.xml><?xml version="1.0" encoding="utf-8"?>
<ds:datastoreItem xmlns:ds="http://schemas.openxmlformats.org/officeDocument/2006/customXml" ds:itemID="{452414C6-C66C-45F4-A2B1-8A2DFC79615F}">
  <ds:schemaRefs>
    <ds:schemaRef ds:uri="http://schemas.microsoft.com/sharepoint/v3/contenttype/forms"/>
  </ds:schemaRefs>
</ds:datastoreItem>
</file>

<file path=customXml/itemProps2.xml><?xml version="1.0" encoding="utf-8"?>
<ds:datastoreItem xmlns:ds="http://schemas.openxmlformats.org/officeDocument/2006/customXml" ds:itemID="{E62C01B5-60FE-4FAD-A4F0-96121D854B2A}"/>
</file>

<file path=customXml/itemProps3.xml><?xml version="1.0" encoding="utf-8"?>
<ds:datastoreItem xmlns:ds="http://schemas.openxmlformats.org/officeDocument/2006/customXml" ds:itemID="{432357EB-D916-4D4B-BEB3-E5A52BB0A5AF}">
  <ds:schemaRefs>
    <ds:schemaRef ds:uri="http://purl.org/dc/dcmitype/"/>
    <ds:schemaRef ds:uri="http://www.w3.org/XML/1998/namespace"/>
    <ds:schemaRef ds:uri="b2b17780-d97d-4876-854f-5dcce726eb98"/>
    <ds:schemaRef ds:uri="http://schemas.openxmlformats.org/package/2006/metadata/core-properties"/>
    <ds:schemaRef ds:uri="195e40a4-cc2d-4026-80b5-c806cfa5c9c8"/>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452</TotalTime>
  <Words>2547</Words>
  <Application>Microsoft Office PowerPoint</Application>
  <PresentationFormat>Widescreen</PresentationFormat>
  <Paragraphs>284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Webinar Overview</vt:lpstr>
      <vt:lpstr>Abstract guidelines</vt:lpstr>
      <vt:lpstr>Abstract guidelines</vt:lpstr>
      <vt:lpstr>Abstract guidelines</vt:lpstr>
      <vt:lpstr>Abstract guidelines</vt:lpstr>
      <vt:lpstr>Abstract guidelines</vt:lpstr>
      <vt:lpstr>Abstract guidelines</vt:lpstr>
      <vt:lpstr>Abstract guidelines</vt:lpstr>
      <vt:lpstr>Abstract guidelines</vt:lpstr>
      <vt:lpstr>Abstract guidelines</vt:lpstr>
      <vt:lpstr>Abstract guidelines</vt:lpstr>
      <vt:lpstr>Abstract guidelines</vt:lpstr>
      <vt:lpstr>Abstract scoring matrix (  /10)</vt:lpstr>
      <vt:lpstr>Abstract scoring matrix (  /10)</vt:lpstr>
      <vt:lpstr>Abstract scoring matrix (  /10)</vt:lpstr>
      <vt:lpstr>Creating your abstract - Dominique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lpstr>Hints and Tips</vt:lpstr>
      <vt:lpstr>Some 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Lynch</dc:creator>
  <cp:lastModifiedBy>Godecke, Erin</cp:lastModifiedBy>
  <cp:revision>22</cp:revision>
  <dcterms:created xsi:type="dcterms:W3CDTF">2024-02-07T23:51:50Z</dcterms:created>
  <dcterms:modified xsi:type="dcterms:W3CDTF">2024-02-16T04:21:07Z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0x0101005861A9F7C4CE9341A5890EE6D6B1D0AF</vt:lpwstr>
  </property>
  <property fmtid="{D5CDD505-2E9C-101B-9397-08002B2CF9AE}" pid="3" name="MediaServiceImageTags">
    <vt:lpwstr/>
  </property>
</Properties>
</file>